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70" r:id="rId6"/>
    <p:sldId id="273" r:id="rId7"/>
    <p:sldId id="292" r:id="rId8"/>
    <p:sldId id="274" r:id="rId9"/>
    <p:sldId id="272" r:id="rId10"/>
    <p:sldId id="293" r:id="rId11"/>
    <p:sldId id="276" r:id="rId12"/>
    <p:sldId id="266" r:id="rId13"/>
    <p:sldId id="277" r:id="rId14"/>
    <p:sldId id="279" r:id="rId15"/>
    <p:sldId id="280" r:id="rId16"/>
    <p:sldId id="291" r:id="rId17"/>
    <p:sldId id="267" r:id="rId18"/>
    <p:sldId id="281" r:id="rId19"/>
    <p:sldId id="268" r:id="rId20"/>
    <p:sldId id="283" r:id="rId21"/>
    <p:sldId id="284" r:id="rId22"/>
    <p:sldId id="282" r:id="rId23"/>
    <p:sldId id="287" r:id="rId24"/>
    <p:sldId id="288" r:id="rId25"/>
    <p:sldId id="289" r:id="rId26"/>
    <p:sldId id="285" r:id="rId27"/>
    <p:sldId id="269" r:id="rId28"/>
    <p:sldId id="290" r:id="rId29"/>
  </p:sldIdLst>
  <p:sldSz cx="18288000" cy="10287000"/>
  <p:notesSz cx="10287000" cy="1828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-윤고딕340" panose="02030504000101010101" pitchFamily="18" charset="-127"/>
      <p:regular r:id="rId34"/>
    </p:embeddedFont>
    <p:embeddedFont>
      <p:font typeface="-윤고딕350" panose="02030504000101010101" pitchFamily="18" charset="-127"/>
      <p:regular r:id="rId35"/>
    </p:embeddedFont>
    <p:embeddedFont>
      <p:font typeface="-윤고딕320" panose="02030504000101010101" pitchFamily="18" charset="-127"/>
      <p:regular r:id="rId36"/>
    </p:embeddedFont>
    <p:embeddedFont>
      <p:font typeface="-윤고딕360" panose="02030504000101010101" pitchFamily="18" charset="-127"/>
      <p:regular r:id="rId37"/>
    </p:embeddedFont>
    <p:embeddedFont>
      <p:font typeface="-윤고딕330" panose="02030504000101010101" pitchFamily="18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3" autoAdjust="0"/>
  </p:normalViewPr>
  <p:slideViewPr>
    <p:cSldViewPr>
      <p:cViewPr varScale="1">
        <p:scale>
          <a:sx n="59" d="100"/>
          <a:sy n="59" d="100"/>
        </p:scale>
        <p:origin x="44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외래환자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8.6805555555555559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spc="0" baseline="0">
                      <a:solidFill>
                        <a:schemeClr val="accent5">
                          <a:shade val="53000"/>
                        </a:schemeClr>
                      </a:solidFill>
                      <a:latin typeface="+mn-lt"/>
                      <a:ea typeface="-윤고딕320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3.2986111111110987E-2"/>
                  <c:y val="-1.00708208670580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spc="0" baseline="0">
                      <a:solidFill>
                        <a:schemeClr val="accent5">
                          <a:shade val="76000"/>
                        </a:schemeClr>
                      </a:solidFill>
                      <a:latin typeface="+mn-lt"/>
                      <a:ea typeface="-윤고딕320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-윤고딕320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0.14236111111111099"/>
                  <c:y val="-4.02832834682321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spc="0" baseline="0">
                      <a:solidFill>
                        <a:schemeClr val="accent5">
                          <a:tint val="77000"/>
                        </a:schemeClr>
                      </a:solidFill>
                      <a:latin typeface="+mn-lt"/>
                      <a:ea typeface="-윤고딕320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500" b="1" i="0" u="none" strike="noStrike" kern="1200" spc="0" baseline="0">
                      <a:solidFill>
                        <a:schemeClr val="accent5">
                          <a:tint val="54000"/>
                        </a:schemeClr>
                      </a:solidFill>
                      <a:latin typeface="+mn-lt"/>
                      <a:ea typeface="-윤고딕320" panose="02030504000101010101" pitchFamily="18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상급종합병원</c:v>
                </c:pt>
                <c:pt idx="1">
                  <c:v>종합병원</c:v>
                </c:pt>
                <c:pt idx="2">
                  <c:v>병원</c:v>
                </c:pt>
                <c:pt idx="3">
                  <c:v>의원</c:v>
                </c:pt>
                <c:pt idx="4">
                  <c:v>그 외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38956363</c:v>
                </c:pt>
                <c:pt idx="1">
                  <c:v>66370124</c:v>
                </c:pt>
                <c:pt idx="2">
                  <c:v>54762691</c:v>
                </c:pt>
                <c:pt idx="3" formatCode="General">
                  <c:v>484226281</c:v>
                </c:pt>
                <c:pt idx="4" formatCode="General">
                  <c:v>196396546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 baseline="0">
          <a:ea typeface="-윤고딕32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76402559055118E-2"/>
          <c:y val="0.10477349901574802"/>
          <c:w val="0.95756930774278215"/>
          <c:h val="0.8423738927165354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356373</c:v>
                </c:pt>
                <c:pt idx="1">
                  <c:v>395353</c:v>
                </c:pt>
                <c:pt idx="2">
                  <c:v>423023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1538320"/>
        <c:axId val="291539496"/>
      </c:lineChart>
      <c:catAx>
        <c:axId val="29153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1539496"/>
        <c:crosses val="autoZero"/>
        <c:auto val="1"/>
        <c:lblAlgn val="ctr"/>
        <c:lblOffset val="100"/>
        <c:noMultiLvlLbl val="0"/>
      </c:catAx>
      <c:valAx>
        <c:axId val="291539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153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904877" y="809625"/>
            <a:ext cx="16478250" cy="1074873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04877" y="1779722"/>
            <a:ext cx="16478250" cy="701087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445770">
              <a:lnSpc>
                <a:spcPct val="100000"/>
              </a:lnSpc>
              <a:spcBef>
                <a:spcPts val="0"/>
              </a:spcBef>
              <a:buSzTx/>
              <a:buNone/>
              <a:defRPr sz="2925" b="1"/>
            </a:lvl1pPr>
            <a:lvl2pPr marL="714375" indent="-371475" defTabSz="445770">
              <a:lnSpc>
                <a:spcPct val="100000"/>
              </a:lnSpc>
              <a:spcBef>
                <a:spcPts val="0"/>
              </a:spcBef>
              <a:defRPr sz="2925" b="1"/>
            </a:lvl2pPr>
            <a:lvl3pPr marL="1057275" indent="-371475" defTabSz="445770">
              <a:lnSpc>
                <a:spcPct val="100000"/>
              </a:lnSpc>
              <a:spcBef>
                <a:spcPts val="0"/>
              </a:spcBef>
              <a:defRPr sz="2925" b="1"/>
            </a:lvl3pPr>
            <a:lvl4pPr marL="1400175" indent="-371475" defTabSz="445770">
              <a:lnSpc>
                <a:spcPct val="100000"/>
              </a:lnSpc>
              <a:spcBef>
                <a:spcPts val="0"/>
              </a:spcBef>
              <a:defRPr sz="2925" b="1"/>
            </a:lvl4pPr>
            <a:lvl5pPr marL="1743075" indent="-371475" defTabSz="445770">
              <a:lnSpc>
                <a:spcPct val="100000"/>
              </a:lnSpc>
              <a:spcBef>
                <a:spcPts val="0"/>
              </a:spcBef>
              <a:defRPr sz="2925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1391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-96852" y="0"/>
            <a:ext cx="19021792" cy="11024948"/>
            <a:chOff x="-96852" y="0"/>
            <a:chExt cx="19021792" cy="110249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852" y="0"/>
              <a:ext cx="19021792" cy="11024948"/>
            </a:xfrm>
            <a:prstGeom prst="rect">
              <a:avLst/>
            </a:prstGeom>
          </p:spPr>
        </p:pic>
      </p:grpSp>
      <p:sp>
        <p:nvSpPr>
          <p:cNvPr id="18" name="Object 5"/>
          <p:cNvSpPr txBox="1"/>
          <p:nvPr/>
        </p:nvSpPr>
        <p:spPr>
          <a:xfrm>
            <a:off x="1295561" y="4230867"/>
            <a:ext cx="1573333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400" kern="0" spc="100" dirty="0" smtClean="0">
                <a:latin typeface="-윤고딕360" panose="02030504000101010101" pitchFamily="18" charset="-127"/>
                <a:ea typeface="-윤고딕360" panose="02030504000101010101" pitchFamily="18" charset="-127"/>
                <a:cs typeface="Noto Sans CJK KR Black" pitchFamily="34" charset="0"/>
              </a:rPr>
              <a:t>아프면 찾아조</a:t>
            </a:r>
            <a:endParaRPr lang="en-US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008089" y="3279957"/>
            <a:ext cx="10308278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Gmarket Sans Bold" pitchFamily="34" charset="0"/>
              </a:rPr>
              <a:t>JAVA &amp; SPRING WEB PROJECT</a:t>
            </a:r>
            <a:endParaRPr lang="en-US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0764" y="2731567"/>
            <a:ext cx="3712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당뇨병 </a:t>
            </a:r>
            <a:r>
              <a:rPr lang="ko-KR" altLang="en-US" sz="3000" dirty="0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환자</a:t>
            </a:r>
            <a:endParaRPr lang="en-US" altLang="ko-KR" sz="3000" dirty="0" smtClean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43" y="4305300"/>
            <a:ext cx="2362202" cy="2362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4112316"/>
            <a:ext cx="2965131" cy="29651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10421" y="7505700"/>
            <a:ext cx="3712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기존에 </a:t>
            </a:r>
            <a:r>
              <a:rPr lang="ko-KR" altLang="en-US" sz="30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먹고있는</a:t>
            </a:r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000" dirty="0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당뇨병</a:t>
            </a:r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약</a:t>
            </a:r>
            <a:endParaRPr lang="en-US" altLang="ko-KR" sz="30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351847" y="7505700"/>
            <a:ext cx="3712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새로 </a:t>
            </a:r>
            <a:r>
              <a:rPr lang="ko-KR" altLang="en-US" sz="30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처방받은</a:t>
            </a:r>
            <a:endParaRPr lang="en-US" altLang="ko-KR" sz="30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3000" dirty="0" smtClean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감기약</a:t>
            </a:r>
            <a:endParaRPr lang="en-US" altLang="ko-KR" sz="3000" dirty="0" smtClean="0">
              <a:solidFill>
                <a:srgbClr val="00206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20" y="4032782"/>
            <a:ext cx="3124200" cy="3124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665" y="2731567"/>
            <a:ext cx="2057400" cy="205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003" y="4899658"/>
            <a:ext cx="1767844" cy="17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4474E6C-7F6E-8A19-D505-9FCD3D42E6F7}"/>
              </a:ext>
            </a:extLst>
          </p:cNvPr>
          <p:cNvSpPr/>
          <p:nvPr/>
        </p:nvSpPr>
        <p:spPr>
          <a:xfrm>
            <a:off x="7945004" y="2997197"/>
            <a:ext cx="2017001" cy="194729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4475864-10E5-CD36-A7F6-F3805C881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3" y="1077093"/>
            <a:ext cx="2016993" cy="194728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379C4FD-3DAB-17FE-601B-C6FA5650F32D}"/>
              </a:ext>
            </a:extLst>
          </p:cNvPr>
          <p:cNvSpPr/>
          <p:nvPr/>
        </p:nvSpPr>
        <p:spPr>
          <a:xfrm>
            <a:off x="5019713" y="4393883"/>
            <a:ext cx="2017001" cy="194729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C24ACEB-C8FC-CC31-8BF1-D5686E054A49}"/>
              </a:ext>
            </a:extLst>
          </p:cNvPr>
          <p:cNvSpPr/>
          <p:nvPr/>
        </p:nvSpPr>
        <p:spPr>
          <a:xfrm>
            <a:off x="10757300" y="4404299"/>
            <a:ext cx="2017001" cy="194729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사용자 맞춤 질병 관리 웹 사이트">
            <a:extLst>
              <a:ext uri="{FF2B5EF4-FFF2-40B4-BE49-F238E27FC236}">
                <a16:creationId xmlns:a16="http://schemas.microsoft.com/office/drawing/2014/main" xmlns="" id="{BF274278-D1A9-2275-E3E7-446A93986BC5}"/>
              </a:ext>
            </a:extLst>
          </p:cNvPr>
          <p:cNvSpPr txBox="1"/>
          <p:nvPr/>
        </p:nvSpPr>
        <p:spPr>
          <a:xfrm>
            <a:off x="2590800" y="8801100"/>
            <a:ext cx="1272540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 b="1">
                <a:solidFill>
                  <a:srgbClr val="004D80"/>
                </a:solidFill>
              </a:defRPr>
            </a:lvl1pPr>
          </a:lstStyle>
          <a:p>
            <a:pPr algn="ctr"/>
            <a:r>
              <a:rPr sz="4800" b="0" dirty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사용자 </a:t>
            </a:r>
            <a:r>
              <a:rPr lang="ko-KR" altLang="en-US" sz="4800" b="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맞춤 </a:t>
            </a:r>
            <a:r>
              <a:rPr sz="4800" b="0" dirty="0" err="1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질병</a:t>
            </a:r>
            <a:r>
              <a:rPr sz="4800" b="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sz="4800" b="0" dirty="0" err="1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관리</a:t>
            </a:r>
            <a:r>
              <a:rPr sz="4800" b="0" dirty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웹 </a:t>
            </a:r>
            <a:r>
              <a:rPr sz="4800" b="0" dirty="0" err="1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사이트</a:t>
            </a:r>
            <a:endParaRPr sz="4800" b="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BDBC7BF-AAC3-9870-B7D4-8D4E90CDAA7C}"/>
              </a:ext>
            </a:extLst>
          </p:cNvPr>
          <p:cNvCxnSpPr>
            <a:cxnSpLocks/>
            <a:stCxn id="15" idx="7"/>
            <a:endCxn id="13" idx="2"/>
          </p:cNvCxnSpPr>
          <p:nvPr/>
        </p:nvCxnSpPr>
        <p:spPr>
          <a:xfrm flipV="1">
            <a:off x="6741331" y="3970844"/>
            <a:ext cx="1203673" cy="7082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EADD1F5-1757-761C-5117-FFC1232F245F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9962005" y="3970844"/>
            <a:ext cx="1090678" cy="7186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5859523-1CA4-368A-5AD4-A23730F8926A}"/>
              </a:ext>
            </a:extLst>
          </p:cNvPr>
          <p:cNvSpPr/>
          <p:nvPr/>
        </p:nvSpPr>
        <p:spPr>
          <a:xfrm>
            <a:off x="2883883" y="6603274"/>
            <a:ext cx="1915374" cy="189302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F37615F6-59F6-A1D3-3D21-F8BB0D6D67E8}"/>
              </a:ext>
            </a:extLst>
          </p:cNvPr>
          <p:cNvSpPr/>
          <p:nvPr/>
        </p:nvSpPr>
        <p:spPr>
          <a:xfrm>
            <a:off x="7233875" y="6603274"/>
            <a:ext cx="1926548" cy="185996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54659A0-47F4-852A-81E2-65D54DD21990}"/>
              </a:ext>
            </a:extLst>
          </p:cNvPr>
          <p:cNvSpPr/>
          <p:nvPr/>
        </p:nvSpPr>
        <p:spPr>
          <a:xfrm>
            <a:off x="12857034" y="6603274"/>
            <a:ext cx="1926548" cy="185996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C038532F-22AB-1286-F0B0-516A1C10D1EC}"/>
              </a:ext>
            </a:extLst>
          </p:cNvPr>
          <p:cNvCxnSpPr>
            <a:cxnSpLocks/>
            <a:stCxn id="23" idx="7"/>
            <a:endCxn id="15" idx="3"/>
          </p:cNvCxnSpPr>
          <p:nvPr/>
        </p:nvCxnSpPr>
        <p:spPr>
          <a:xfrm flipV="1">
            <a:off x="4518757" y="6056002"/>
            <a:ext cx="796339" cy="8244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E5F80024-FF87-7CCD-46FE-CDB7E79C405F}"/>
              </a:ext>
            </a:extLst>
          </p:cNvPr>
          <p:cNvCxnSpPr>
            <a:cxnSpLocks/>
            <a:stCxn id="15" idx="5"/>
            <a:endCxn id="24" idx="1"/>
          </p:cNvCxnSpPr>
          <p:nvPr/>
        </p:nvCxnSpPr>
        <p:spPr>
          <a:xfrm>
            <a:off x="6741331" y="6056002"/>
            <a:ext cx="774680" cy="8196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F6491F4C-8C88-CA20-5F12-278D9588755E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12478918" y="6066418"/>
            <a:ext cx="660252" cy="8092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02204" y="3616900"/>
            <a:ext cx="1122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질병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80569" y="5013586"/>
            <a:ext cx="695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약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93070" y="717931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복용가능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62800" y="7199531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복용불가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183028" y="5013586"/>
            <a:ext cx="112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음식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014258" y="7167834"/>
            <a:ext cx="161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레시피</a:t>
            </a:r>
            <a:endParaRPr lang="ko-KR" altLang="en-US" sz="4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7391400" y="4099024"/>
            <a:ext cx="103632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요약</a:t>
            </a:r>
            <a:endParaRPr lang="ko-KR" altLang="en-US" sz="10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Object 11"/>
          <p:cNvSpPr txBox="1"/>
          <p:nvPr/>
        </p:nvSpPr>
        <p:spPr>
          <a:xfrm>
            <a:off x="-2209800" y="1790700"/>
            <a:ext cx="9982200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02.</a:t>
            </a:r>
            <a:endParaRPr lang="en-US" sz="4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9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요약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개발기간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5400" y="2492870"/>
            <a:ext cx="6400800" cy="6400800"/>
            <a:chOff x="1793727" y="1487391"/>
            <a:chExt cx="5442569" cy="4685845"/>
          </a:xfrm>
        </p:grpSpPr>
        <p:sp>
          <p:nvSpPr>
            <p:cNvPr id="30" name="그래픽 88" descr="유기적 셰이프">
              <a:extLst>
                <a:ext uri="{FF2B5EF4-FFF2-40B4-BE49-F238E27FC236}">
                  <a16:creationId xmlns:a16="http://schemas.microsoft.com/office/drawing/2014/main" xmlns="" id="{EBB6B32E-3897-4126-89B0-89D7043CB9A9}"/>
                </a:ext>
              </a:extLst>
            </p:cNvPr>
            <p:cNvSpPr/>
            <p:nvPr/>
          </p:nvSpPr>
          <p:spPr>
            <a:xfrm rot="2474222">
              <a:off x="2127814" y="1487391"/>
              <a:ext cx="1838671" cy="2543157"/>
            </a:xfrm>
            <a:custGeom>
              <a:avLst/>
              <a:gdLst>
                <a:gd name="connsiteX0" fmla="*/ 51723 w 1550496"/>
                <a:gd name="connsiteY0" fmla="*/ 1020170 h 2188148"/>
                <a:gd name="connsiteX1" fmla="*/ 511142 w 1550496"/>
                <a:gd name="connsiteY1" fmla="*/ 2178095 h 2188148"/>
                <a:gd name="connsiteX2" fmla="*/ 1455775 w 1550496"/>
                <a:gd name="connsiteY2" fmla="*/ 1354783 h 2188148"/>
                <a:gd name="connsiteX3" fmla="*/ 1541423 w 1550496"/>
                <a:gd name="connsiteY3" fmla="*/ 783312 h 2188148"/>
                <a:gd name="connsiteX4" fmla="*/ 938796 w 1550496"/>
                <a:gd name="connsiteY4" fmla="*/ 518 h 2188148"/>
                <a:gd name="connsiteX5" fmla="*/ 332044 w 1550496"/>
                <a:gd name="connsiteY5" fmla="*/ 658144 h 2188148"/>
                <a:gd name="connsiteX6" fmla="*/ 51723 w 1550496"/>
                <a:gd name="connsiteY6" fmla="*/ 1020170 h 218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496" h="2188148">
                  <a:moveTo>
                    <a:pt x="51723" y="1020170"/>
                  </a:moveTo>
                  <a:cubicBezTo>
                    <a:pt x="-107002" y="1422677"/>
                    <a:pt x="114626" y="2088522"/>
                    <a:pt x="511142" y="2178095"/>
                  </a:cubicBezTo>
                  <a:cubicBezTo>
                    <a:pt x="921060" y="2270707"/>
                    <a:pt x="1316614" y="1701941"/>
                    <a:pt x="1455775" y="1354783"/>
                  </a:cubicBezTo>
                  <a:cubicBezTo>
                    <a:pt x="1497932" y="1249617"/>
                    <a:pt x="1577323" y="1044420"/>
                    <a:pt x="1541423" y="783312"/>
                  </a:cubicBezTo>
                  <a:cubicBezTo>
                    <a:pt x="1488731" y="400016"/>
                    <a:pt x="1199571" y="-16741"/>
                    <a:pt x="938796" y="518"/>
                  </a:cubicBezTo>
                  <a:cubicBezTo>
                    <a:pt x="823705" y="8138"/>
                    <a:pt x="800045" y="94597"/>
                    <a:pt x="332044" y="658144"/>
                  </a:cubicBezTo>
                  <a:cubicBezTo>
                    <a:pt x="100910" y="936455"/>
                    <a:pt x="80736" y="946618"/>
                    <a:pt x="51723" y="102017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7704" y="2322163"/>
              <a:ext cx="5328592" cy="856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6</a:t>
              </a:r>
              <a:r>
                <a:rPr lang="en-US" altLang="ko-KR" sz="7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WEEKS</a:t>
              </a:r>
              <a:endParaRPr lang="ko-KR" altLang="en-US" sz="70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32" name="그래픽 88" descr="유기적 셰이프">
              <a:extLst>
                <a:ext uri="{FF2B5EF4-FFF2-40B4-BE49-F238E27FC236}">
                  <a16:creationId xmlns:a16="http://schemas.microsoft.com/office/drawing/2014/main" xmlns="" id="{A490EF79-F546-3E24-4247-6A511D04665D}"/>
                </a:ext>
              </a:extLst>
            </p:cNvPr>
            <p:cNvSpPr/>
            <p:nvPr/>
          </p:nvSpPr>
          <p:spPr>
            <a:xfrm rot="2474222">
              <a:off x="2013837" y="3630079"/>
              <a:ext cx="1838671" cy="2543157"/>
            </a:xfrm>
            <a:custGeom>
              <a:avLst/>
              <a:gdLst>
                <a:gd name="connsiteX0" fmla="*/ 51723 w 1550496"/>
                <a:gd name="connsiteY0" fmla="*/ 1020170 h 2188148"/>
                <a:gd name="connsiteX1" fmla="*/ 511142 w 1550496"/>
                <a:gd name="connsiteY1" fmla="*/ 2178095 h 2188148"/>
                <a:gd name="connsiteX2" fmla="*/ 1455775 w 1550496"/>
                <a:gd name="connsiteY2" fmla="*/ 1354783 h 2188148"/>
                <a:gd name="connsiteX3" fmla="*/ 1541423 w 1550496"/>
                <a:gd name="connsiteY3" fmla="*/ 783312 h 2188148"/>
                <a:gd name="connsiteX4" fmla="*/ 938796 w 1550496"/>
                <a:gd name="connsiteY4" fmla="*/ 518 h 2188148"/>
                <a:gd name="connsiteX5" fmla="*/ 332044 w 1550496"/>
                <a:gd name="connsiteY5" fmla="*/ 658144 h 2188148"/>
                <a:gd name="connsiteX6" fmla="*/ 51723 w 1550496"/>
                <a:gd name="connsiteY6" fmla="*/ 1020170 h 218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496" h="2188148">
                  <a:moveTo>
                    <a:pt x="51723" y="1020170"/>
                  </a:moveTo>
                  <a:cubicBezTo>
                    <a:pt x="-107002" y="1422677"/>
                    <a:pt x="114626" y="2088522"/>
                    <a:pt x="511142" y="2178095"/>
                  </a:cubicBezTo>
                  <a:cubicBezTo>
                    <a:pt x="921060" y="2270707"/>
                    <a:pt x="1316614" y="1701941"/>
                    <a:pt x="1455775" y="1354783"/>
                  </a:cubicBezTo>
                  <a:cubicBezTo>
                    <a:pt x="1497932" y="1249617"/>
                    <a:pt x="1577323" y="1044420"/>
                    <a:pt x="1541423" y="783312"/>
                  </a:cubicBezTo>
                  <a:cubicBezTo>
                    <a:pt x="1488731" y="400016"/>
                    <a:pt x="1199571" y="-16741"/>
                    <a:pt x="938796" y="518"/>
                  </a:cubicBezTo>
                  <a:cubicBezTo>
                    <a:pt x="823705" y="8138"/>
                    <a:pt x="800045" y="94597"/>
                    <a:pt x="332044" y="658144"/>
                  </a:cubicBezTo>
                  <a:cubicBezTo>
                    <a:pt x="100910" y="936455"/>
                    <a:pt x="80736" y="946618"/>
                    <a:pt x="51723" y="102017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7C236F23-BBDA-7B3F-F34B-EF1DA91BE755}"/>
                </a:ext>
              </a:extLst>
            </p:cNvPr>
            <p:cNvSpPr txBox="1"/>
            <p:nvPr/>
          </p:nvSpPr>
          <p:spPr>
            <a:xfrm>
              <a:off x="1793727" y="4464851"/>
              <a:ext cx="5328592" cy="856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256</a:t>
              </a:r>
              <a:r>
                <a:rPr lang="en-US" altLang="ko-KR" sz="7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HOURS</a:t>
              </a:r>
              <a:endParaRPr lang="ko-KR" altLang="en-US" sz="70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696200" y="4378860"/>
            <a:ext cx="10134600" cy="3431640"/>
            <a:chOff x="7467600" y="3859332"/>
            <a:chExt cx="10632071" cy="3431640"/>
          </a:xfrm>
        </p:grpSpPr>
        <p:sp>
          <p:nvSpPr>
            <p:cNvPr id="34" name="원호 33">
              <a:extLst>
                <a:ext uri="{FF2B5EF4-FFF2-40B4-BE49-F238E27FC236}">
                  <a16:creationId xmlns:a16="http://schemas.microsoft.com/office/drawing/2014/main" xmlns="" id="{5285E4DD-DBB6-45F5-AA22-9B2D0A388057}"/>
                </a:ext>
              </a:extLst>
            </p:cNvPr>
            <p:cNvSpPr/>
            <p:nvPr/>
          </p:nvSpPr>
          <p:spPr>
            <a:xfrm rot="5400000">
              <a:off x="7975275" y="3769621"/>
              <a:ext cx="1667378" cy="1846799"/>
            </a:xfrm>
            <a:prstGeom prst="arc">
              <a:avLst>
                <a:gd name="adj1" fmla="val 10680748"/>
                <a:gd name="adj2" fmla="val 21546426"/>
              </a:avLst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5" name="원호 34">
              <a:extLst>
                <a:ext uri="{FF2B5EF4-FFF2-40B4-BE49-F238E27FC236}">
                  <a16:creationId xmlns:a16="http://schemas.microsoft.com/office/drawing/2014/main" xmlns="" id="{B3449330-E165-47B5-9129-5C0BCD8B5451}"/>
                </a:ext>
              </a:extLst>
            </p:cNvPr>
            <p:cNvSpPr/>
            <p:nvPr/>
          </p:nvSpPr>
          <p:spPr>
            <a:xfrm>
              <a:off x="7885565" y="3859332"/>
              <a:ext cx="1846799" cy="1667378"/>
            </a:xfrm>
            <a:prstGeom prst="arc">
              <a:avLst>
                <a:gd name="adj1" fmla="val 2005074"/>
                <a:gd name="adj2" fmla="val 16236664"/>
              </a:avLst>
            </a:prstGeom>
            <a:ln w="381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7F31142-DB69-48FB-BC01-90407F056BEE}"/>
                </a:ext>
              </a:extLst>
            </p:cNvPr>
            <p:cNvSpPr txBox="1"/>
            <p:nvPr/>
          </p:nvSpPr>
          <p:spPr>
            <a:xfrm>
              <a:off x="8065660" y="4419199"/>
              <a:ext cx="1543741" cy="54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40474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60%</a:t>
              </a:r>
              <a:endParaRPr lang="ko-KR" altLang="en-US" sz="2800" b="1" dirty="0">
                <a:solidFill>
                  <a:srgbClr val="40474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7" name="テキスト ボックス 17">
              <a:extLst>
                <a:ext uri="{FF2B5EF4-FFF2-40B4-BE49-F238E27FC236}">
                  <a16:creationId xmlns:a16="http://schemas.microsoft.com/office/drawing/2014/main" xmlns="" id="{09D9B700-DD79-41E8-B09D-8ECD93FF46B0}"/>
                </a:ext>
              </a:extLst>
            </p:cNvPr>
            <p:cNvSpPr txBox="1"/>
            <p:nvPr/>
          </p:nvSpPr>
          <p:spPr>
            <a:xfrm>
              <a:off x="7467600" y="6224151"/>
              <a:ext cx="2682726" cy="54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개발</a:t>
              </a:r>
              <a:endParaRPr kumimoji="1" lang="ja-JP" altLang="en-US" sz="28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B55F3CEC-FC69-4870-9366-855911E79747}"/>
                </a:ext>
              </a:extLst>
            </p:cNvPr>
            <p:cNvSpPr/>
            <p:nvPr/>
          </p:nvSpPr>
          <p:spPr>
            <a:xfrm rot="5400000">
              <a:off x="10582139" y="3772117"/>
              <a:ext cx="1667378" cy="1846799"/>
            </a:xfrm>
            <a:prstGeom prst="arc">
              <a:avLst>
                <a:gd name="adj1" fmla="val 10309866"/>
                <a:gd name="adj2" fmla="val 4904741"/>
              </a:avLst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860F3D74-29AD-4E71-BE4F-F66DDBEBB8F1}"/>
                </a:ext>
              </a:extLst>
            </p:cNvPr>
            <p:cNvSpPr/>
            <p:nvPr/>
          </p:nvSpPr>
          <p:spPr>
            <a:xfrm>
              <a:off x="10492429" y="3861828"/>
              <a:ext cx="1846799" cy="1667378"/>
            </a:xfrm>
            <a:prstGeom prst="arc">
              <a:avLst>
                <a:gd name="adj1" fmla="val 9545858"/>
                <a:gd name="adj2" fmla="val 16233690"/>
              </a:avLst>
            </a:prstGeom>
            <a:ln w="3810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8712066-1176-4F18-BF38-AA1B8A765100}"/>
                </a:ext>
              </a:extLst>
            </p:cNvPr>
            <p:cNvSpPr txBox="1"/>
            <p:nvPr/>
          </p:nvSpPr>
          <p:spPr>
            <a:xfrm>
              <a:off x="11060558" y="4419199"/>
              <a:ext cx="909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40474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20%</a:t>
              </a:r>
              <a:endParaRPr lang="ko-KR" altLang="en-US" sz="2800" b="1" dirty="0">
                <a:solidFill>
                  <a:srgbClr val="40474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1" name="テキスト ボックス 17">
              <a:extLst>
                <a:ext uri="{FF2B5EF4-FFF2-40B4-BE49-F238E27FC236}">
                  <a16:creationId xmlns:a16="http://schemas.microsoft.com/office/drawing/2014/main" xmlns="" id="{3BD93CF3-319B-4D3A-978D-D1BFC00D04F4}"/>
                </a:ext>
              </a:extLst>
            </p:cNvPr>
            <p:cNvSpPr txBox="1"/>
            <p:nvPr/>
          </p:nvSpPr>
          <p:spPr>
            <a:xfrm>
              <a:off x="9703744" y="6226647"/>
              <a:ext cx="34241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테스트 및 </a:t>
              </a:r>
              <a:endParaRPr kumimoji="1" lang="en-US" altLang="ko-KR" sz="2800" dirty="0" smtClean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pPr algn="ctr"/>
              <a:r>
                <a:rPr kumimoji="1" lang="ko-KR" altLang="en-US" sz="28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오류 </a:t>
              </a:r>
              <a:r>
                <a:rPr kumimoji="1" lang="ko-KR" altLang="en-US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수정</a:t>
              </a:r>
              <a:endParaRPr kumimoji="1" lang="ja-JP" altLang="en-US" sz="28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2" name="원호 41">
              <a:extLst>
                <a:ext uri="{FF2B5EF4-FFF2-40B4-BE49-F238E27FC236}">
                  <a16:creationId xmlns:a16="http://schemas.microsoft.com/office/drawing/2014/main" xmlns="" id="{82C16ABF-549F-4DB8-BD12-EB8ADF2E7D55}"/>
                </a:ext>
              </a:extLst>
            </p:cNvPr>
            <p:cNvSpPr/>
            <p:nvPr/>
          </p:nvSpPr>
          <p:spPr>
            <a:xfrm rot="5400000">
              <a:off x="13160337" y="3803929"/>
              <a:ext cx="1667378" cy="1846799"/>
            </a:xfrm>
            <a:prstGeom prst="arc">
              <a:avLst>
                <a:gd name="adj1" fmla="val 10523546"/>
                <a:gd name="adj2" fmla="val 6966876"/>
              </a:avLst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xmlns="" id="{401BBB81-A60F-409E-844F-575D697962EA}"/>
                </a:ext>
              </a:extLst>
            </p:cNvPr>
            <p:cNvSpPr/>
            <p:nvPr/>
          </p:nvSpPr>
          <p:spPr>
            <a:xfrm>
              <a:off x="13070627" y="3893639"/>
              <a:ext cx="1846799" cy="1667378"/>
            </a:xfrm>
            <a:prstGeom prst="arc">
              <a:avLst>
                <a:gd name="adj1" fmla="val 11893763"/>
                <a:gd name="adj2" fmla="val 16420915"/>
              </a:avLst>
            </a:prstGeom>
            <a:ln w="3810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1308314-9769-47A6-87EE-27AC3217ED6E}"/>
                </a:ext>
              </a:extLst>
            </p:cNvPr>
            <p:cNvSpPr txBox="1"/>
            <p:nvPr/>
          </p:nvSpPr>
          <p:spPr>
            <a:xfrm>
              <a:off x="13283972" y="4498414"/>
              <a:ext cx="1420106" cy="54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40474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10%</a:t>
              </a:r>
              <a:endParaRPr lang="ko-KR" altLang="en-US" sz="2800" b="1" dirty="0">
                <a:solidFill>
                  <a:srgbClr val="40474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5" name="テキスト ボックス 17">
              <a:extLst>
                <a:ext uri="{FF2B5EF4-FFF2-40B4-BE49-F238E27FC236}">
                  <a16:creationId xmlns:a16="http://schemas.microsoft.com/office/drawing/2014/main" xmlns="" id="{17BDE8DA-B7FF-49AE-B5AD-3AC1CF1A0FBC}"/>
                </a:ext>
              </a:extLst>
            </p:cNvPr>
            <p:cNvSpPr txBox="1"/>
            <p:nvPr/>
          </p:nvSpPr>
          <p:spPr>
            <a:xfrm>
              <a:off x="12652662" y="6258458"/>
              <a:ext cx="2682726" cy="54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서류작업</a:t>
              </a:r>
              <a:endParaRPr kumimoji="1" lang="ja-JP" altLang="en-US" sz="28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130A53A1-0AEF-42A4-926F-D2FEAC03C2B8}"/>
                </a:ext>
              </a:extLst>
            </p:cNvPr>
            <p:cNvSpPr/>
            <p:nvPr/>
          </p:nvSpPr>
          <p:spPr>
            <a:xfrm rot="5400000">
              <a:off x="8814672" y="5498981"/>
              <a:ext cx="45719" cy="11635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xmlns="" id="{82C16ABF-549F-4DB8-BD12-EB8ADF2E7D55}"/>
                </a:ext>
              </a:extLst>
            </p:cNvPr>
            <p:cNvSpPr/>
            <p:nvPr/>
          </p:nvSpPr>
          <p:spPr>
            <a:xfrm rot="5400000">
              <a:off x="15719957" y="3848836"/>
              <a:ext cx="1667378" cy="1846799"/>
            </a:xfrm>
            <a:prstGeom prst="arc">
              <a:avLst>
                <a:gd name="adj1" fmla="val 10523546"/>
                <a:gd name="adj2" fmla="val 6666426"/>
              </a:avLst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0" name="원호 49">
              <a:extLst>
                <a:ext uri="{FF2B5EF4-FFF2-40B4-BE49-F238E27FC236}">
                  <a16:creationId xmlns:a16="http://schemas.microsoft.com/office/drawing/2014/main" xmlns="" id="{401BBB81-A60F-409E-844F-575D697962EA}"/>
                </a:ext>
              </a:extLst>
            </p:cNvPr>
            <p:cNvSpPr/>
            <p:nvPr/>
          </p:nvSpPr>
          <p:spPr>
            <a:xfrm>
              <a:off x="15630247" y="3938546"/>
              <a:ext cx="1846799" cy="1667378"/>
            </a:xfrm>
            <a:prstGeom prst="arc">
              <a:avLst>
                <a:gd name="adj1" fmla="val 11559187"/>
                <a:gd name="adj2" fmla="val 16420915"/>
              </a:avLst>
            </a:prstGeom>
            <a:ln w="3810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1308314-9769-47A6-87EE-27AC3217ED6E}"/>
                </a:ext>
              </a:extLst>
            </p:cNvPr>
            <p:cNvSpPr txBox="1"/>
            <p:nvPr/>
          </p:nvSpPr>
          <p:spPr>
            <a:xfrm>
              <a:off x="15782100" y="4496518"/>
              <a:ext cx="1543089" cy="54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40474D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10%</a:t>
              </a:r>
              <a:endParaRPr lang="ko-KR" altLang="en-US" sz="2800" b="1" dirty="0">
                <a:solidFill>
                  <a:srgbClr val="40474D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2" name="テキスト ボックス 17">
              <a:extLst>
                <a:ext uri="{FF2B5EF4-FFF2-40B4-BE49-F238E27FC236}">
                  <a16:creationId xmlns:a16="http://schemas.microsoft.com/office/drawing/2014/main" xmlns="" id="{17BDE8DA-B7FF-49AE-B5AD-3AC1CF1A0FBC}"/>
                </a:ext>
              </a:extLst>
            </p:cNvPr>
            <p:cNvSpPr txBox="1"/>
            <p:nvPr/>
          </p:nvSpPr>
          <p:spPr>
            <a:xfrm>
              <a:off x="15007616" y="6292334"/>
              <a:ext cx="3092055" cy="99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디자인 및 발표준비</a:t>
              </a:r>
              <a:endParaRPr kumimoji="1" lang="ja-JP" altLang="en-US" sz="28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130A53A1-0AEF-42A4-926F-D2FEAC03C2B8}"/>
                </a:ext>
              </a:extLst>
            </p:cNvPr>
            <p:cNvSpPr/>
            <p:nvPr/>
          </p:nvSpPr>
          <p:spPr>
            <a:xfrm rot="5400000">
              <a:off x="11392968" y="5501477"/>
              <a:ext cx="45719" cy="11635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130A53A1-0AEF-42A4-926F-D2FEAC03C2B8}"/>
                </a:ext>
              </a:extLst>
            </p:cNvPr>
            <p:cNvSpPr/>
            <p:nvPr/>
          </p:nvSpPr>
          <p:spPr>
            <a:xfrm rot="5400000">
              <a:off x="13971166" y="5533288"/>
              <a:ext cx="45719" cy="11635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130A53A1-0AEF-42A4-926F-D2FEAC03C2B8}"/>
                </a:ext>
              </a:extLst>
            </p:cNvPr>
            <p:cNvSpPr/>
            <p:nvPr/>
          </p:nvSpPr>
          <p:spPr>
            <a:xfrm rot="5400000">
              <a:off x="16530786" y="5578195"/>
              <a:ext cx="45719" cy="11635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요약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스토리보드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540B41F2-9A46-4065-B6C8-6B50B36011C3}"/>
              </a:ext>
            </a:extLst>
          </p:cNvPr>
          <p:cNvCxnSpPr>
            <a:cxnSpLocks/>
          </p:cNvCxnSpPr>
          <p:nvPr/>
        </p:nvCxnSpPr>
        <p:spPr>
          <a:xfrm>
            <a:off x="9045881" y="1409700"/>
            <a:ext cx="0" cy="8260799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9F60CAF7-DF89-4B57-9FFA-4EBCC8CA367D}"/>
              </a:ext>
            </a:extLst>
          </p:cNvPr>
          <p:cNvCxnSpPr>
            <a:cxnSpLocks/>
          </p:cNvCxnSpPr>
          <p:nvPr/>
        </p:nvCxnSpPr>
        <p:spPr>
          <a:xfrm rot="5400000" flipV="1">
            <a:off x="9812184" y="2114819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C3BBB366-F203-41E0-90EA-EE6B07DCA8CF}"/>
              </a:ext>
            </a:extLst>
          </p:cNvPr>
          <p:cNvCxnSpPr>
            <a:cxnSpLocks/>
          </p:cNvCxnSpPr>
          <p:nvPr/>
        </p:nvCxnSpPr>
        <p:spPr>
          <a:xfrm rot="5400000" flipV="1">
            <a:off x="8282921" y="1257680"/>
            <a:ext cx="0" cy="15259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96818FE-AA3C-41E7-B863-6AEC39BD1E1B}"/>
              </a:ext>
            </a:extLst>
          </p:cNvPr>
          <p:cNvSpPr txBox="1"/>
          <p:nvPr/>
        </p:nvSpPr>
        <p:spPr>
          <a:xfrm>
            <a:off x="10539874" y="6296591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2022.07.20 ~ 2022.07.26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E7D544-4B8F-4AB8-9EE7-61C923E319F6}"/>
              </a:ext>
            </a:extLst>
          </p:cNvPr>
          <p:cNvSpPr txBox="1"/>
          <p:nvPr/>
        </p:nvSpPr>
        <p:spPr>
          <a:xfrm>
            <a:off x="3847069" y="5203967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2022.06.09~ 2022.07.21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450DF6B-6E61-451C-B747-27ECA667D7F5}"/>
              </a:ext>
            </a:extLst>
          </p:cNvPr>
          <p:cNvSpPr txBox="1"/>
          <p:nvPr/>
        </p:nvSpPr>
        <p:spPr>
          <a:xfrm>
            <a:off x="3810000" y="3389072"/>
            <a:ext cx="370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2022.05.26~ 2022.05.27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24AD86A-D292-4569-A913-966893378389}"/>
              </a:ext>
            </a:extLst>
          </p:cNvPr>
          <p:cNvSpPr txBox="1"/>
          <p:nvPr/>
        </p:nvSpPr>
        <p:spPr>
          <a:xfrm>
            <a:off x="10458452" y="2632310"/>
            <a:ext cx="470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2022.05.25 ~ 2022.06.13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BEF1D4A-A49C-4C49-B0B8-67E2CB62C6B2}"/>
              </a:ext>
            </a:extLst>
          </p:cNvPr>
          <p:cNvSpPr txBox="1"/>
          <p:nvPr/>
        </p:nvSpPr>
        <p:spPr>
          <a:xfrm>
            <a:off x="3713631" y="1805921"/>
            <a:ext cx="3830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2022.05.20 ~ 2022.05.24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1DF3AC6-59F5-46FD-887B-833659EBF75E}"/>
              </a:ext>
            </a:extLst>
          </p:cNvPr>
          <p:cNvSpPr txBox="1"/>
          <p:nvPr/>
        </p:nvSpPr>
        <p:spPr>
          <a:xfrm>
            <a:off x="10511425" y="3324880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DB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설계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수집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ACCE860F-D0AB-4493-A104-C54AD0E69169}"/>
              </a:ext>
            </a:extLst>
          </p:cNvPr>
          <p:cNvCxnSpPr>
            <a:cxnSpLocks/>
          </p:cNvCxnSpPr>
          <p:nvPr/>
        </p:nvCxnSpPr>
        <p:spPr>
          <a:xfrm rot="5400000" flipV="1">
            <a:off x="8322003" y="2898813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6FB0B3A3-1F5B-4624-A9FE-FE484EBF1C47}"/>
              </a:ext>
            </a:extLst>
          </p:cNvPr>
          <p:cNvSpPr txBox="1"/>
          <p:nvPr/>
        </p:nvSpPr>
        <p:spPr>
          <a:xfrm>
            <a:off x="5306841" y="7248180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2022.07.20 </a:t>
            </a:r>
            <a:r>
              <a:rPr lang="en-US" altLang="ko-KR" sz="28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~ 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885232A-6DF3-4ACC-ADFB-0286FD5AC3FB}"/>
              </a:ext>
            </a:extLst>
          </p:cNvPr>
          <p:cNvSpPr txBox="1"/>
          <p:nvPr/>
        </p:nvSpPr>
        <p:spPr>
          <a:xfrm>
            <a:off x="5306841" y="7849885"/>
            <a:ext cx="230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AWS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서버 연결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BEED215-B61D-4E2A-8C5B-C6D8E041085B}"/>
              </a:ext>
            </a:extLst>
          </p:cNvPr>
          <p:cNvSpPr txBox="1"/>
          <p:nvPr/>
        </p:nvSpPr>
        <p:spPr>
          <a:xfrm>
            <a:off x="3847069" y="5839480"/>
            <a:ext cx="369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1EE590E-91B9-4445-A591-A80B61B645B8}"/>
              </a:ext>
            </a:extLst>
          </p:cNvPr>
          <p:cNvSpPr txBox="1"/>
          <p:nvPr/>
        </p:nvSpPr>
        <p:spPr>
          <a:xfrm>
            <a:off x="3713631" y="2366293"/>
            <a:ext cx="3684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팀명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주제 회의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A00BADC2-91DC-4BEE-8045-055F7ABA438D}"/>
              </a:ext>
            </a:extLst>
          </p:cNvPr>
          <p:cNvSpPr txBox="1"/>
          <p:nvPr/>
        </p:nvSpPr>
        <p:spPr>
          <a:xfrm>
            <a:off x="10621658" y="6932105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테스트 및 코드수정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901523F-62CE-481C-B3DA-FCD9B6C946BF}"/>
              </a:ext>
            </a:extLst>
          </p:cNvPr>
          <p:cNvSpPr txBox="1"/>
          <p:nvPr/>
        </p:nvSpPr>
        <p:spPr>
          <a:xfrm>
            <a:off x="3810000" y="3962788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스토리보드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C54D33E-B052-F1B3-BBC3-34A00AC81871}"/>
              </a:ext>
            </a:extLst>
          </p:cNvPr>
          <p:cNvSpPr txBox="1"/>
          <p:nvPr/>
        </p:nvSpPr>
        <p:spPr>
          <a:xfrm>
            <a:off x="10536063" y="8251967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2022.07.22 ~ </a:t>
            </a:r>
            <a:r>
              <a:rPr lang="en-US" altLang="ko-KR" sz="28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2022.07.26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B30ED17-0A29-4FA3-98D3-7220DA6B03AD}"/>
              </a:ext>
            </a:extLst>
          </p:cNvPr>
          <p:cNvSpPr txBox="1"/>
          <p:nvPr/>
        </p:nvSpPr>
        <p:spPr>
          <a:xfrm>
            <a:off x="10536063" y="8887480"/>
            <a:ext cx="241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및 발표준비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6FFC893-5D5E-AFC2-E957-8F8013DF7A8A}"/>
              </a:ext>
            </a:extLst>
          </p:cNvPr>
          <p:cNvSpPr txBox="1"/>
          <p:nvPr/>
        </p:nvSpPr>
        <p:spPr>
          <a:xfrm>
            <a:off x="10476469" y="4289566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2022.05.27~ 2022.07.21 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9475C1CB-A311-A288-D58F-CA226F51EFFD}"/>
              </a:ext>
            </a:extLst>
          </p:cNvPr>
          <p:cNvSpPr txBox="1"/>
          <p:nvPr/>
        </p:nvSpPr>
        <p:spPr>
          <a:xfrm>
            <a:off x="10476469" y="4925080"/>
            <a:ext cx="369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프론트엔드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08EF58E2-7C56-8359-F52C-64764C915494}"/>
              </a:ext>
            </a:extLst>
          </p:cNvPr>
          <p:cNvCxnSpPr>
            <a:cxnSpLocks/>
          </p:cNvCxnSpPr>
          <p:nvPr/>
        </p:nvCxnSpPr>
        <p:spPr>
          <a:xfrm rot="5400000" flipV="1">
            <a:off x="9812184" y="3752251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D2D60720-F246-36DB-8D25-2DCDC701BCEC}"/>
              </a:ext>
            </a:extLst>
          </p:cNvPr>
          <p:cNvCxnSpPr>
            <a:cxnSpLocks/>
          </p:cNvCxnSpPr>
          <p:nvPr/>
        </p:nvCxnSpPr>
        <p:spPr>
          <a:xfrm rot="5400000" flipV="1">
            <a:off x="9812184" y="5754849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xmlns="" id="{DCFCEE69-41A9-43AF-15B3-E672802830EA}"/>
              </a:ext>
            </a:extLst>
          </p:cNvPr>
          <p:cNvCxnSpPr>
            <a:cxnSpLocks/>
          </p:cNvCxnSpPr>
          <p:nvPr/>
        </p:nvCxnSpPr>
        <p:spPr>
          <a:xfrm rot="5400000" flipV="1">
            <a:off x="9812184" y="7715139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F02D3542-16E0-5E33-FADD-E26ABD962B8D}"/>
              </a:ext>
            </a:extLst>
          </p:cNvPr>
          <p:cNvCxnSpPr>
            <a:cxnSpLocks/>
          </p:cNvCxnSpPr>
          <p:nvPr/>
        </p:nvCxnSpPr>
        <p:spPr>
          <a:xfrm rot="5400000" flipV="1">
            <a:off x="8322003" y="4668809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98CD70D1-100A-A4B5-CA8C-E28871BC156A}"/>
              </a:ext>
            </a:extLst>
          </p:cNvPr>
          <p:cNvCxnSpPr>
            <a:cxnSpLocks/>
          </p:cNvCxnSpPr>
          <p:nvPr/>
        </p:nvCxnSpPr>
        <p:spPr>
          <a:xfrm rot="5400000" flipV="1">
            <a:off x="8322003" y="6789926"/>
            <a:ext cx="0" cy="14477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원형: 비어 있음 2">
            <a:extLst>
              <a:ext uri="{FF2B5EF4-FFF2-40B4-BE49-F238E27FC236}">
                <a16:creationId xmlns:a16="http://schemas.microsoft.com/office/drawing/2014/main" xmlns="" id="{3DD4CCD9-FF58-8E05-031E-485F6E764033}"/>
              </a:ext>
            </a:extLst>
          </p:cNvPr>
          <p:cNvSpPr/>
          <p:nvPr/>
        </p:nvSpPr>
        <p:spPr>
          <a:xfrm>
            <a:off x="8937491" y="1942912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2" name="원형: 비어 있음 46">
            <a:extLst>
              <a:ext uri="{FF2B5EF4-FFF2-40B4-BE49-F238E27FC236}">
                <a16:creationId xmlns:a16="http://schemas.microsoft.com/office/drawing/2014/main" xmlns="" id="{57F45EDE-98AD-90D8-BD0A-531A9D4A7EBC}"/>
              </a:ext>
            </a:extLst>
          </p:cNvPr>
          <p:cNvSpPr/>
          <p:nvPr/>
        </p:nvSpPr>
        <p:spPr>
          <a:xfrm>
            <a:off x="8937491" y="2745875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3" name="원형: 비어 있음 47">
            <a:extLst>
              <a:ext uri="{FF2B5EF4-FFF2-40B4-BE49-F238E27FC236}">
                <a16:creationId xmlns:a16="http://schemas.microsoft.com/office/drawing/2014/main" xmlns="" id="{AFEF6D3A-7B1A-FD18-2A1E-860C9228D76B}"/>
              </a:ext>
            </a:extLst>
          </p:cNvPr>
          <p:cNvSpPr/>
          <p:nvPr/>
        </p:nvSpPr>
        <p:spPr>
          <a:xfrm>
            <a:off x="8937491" y="3558862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원형: 비어 있음 48">
            <a:extLst>
              <a:ext uri="{FF2B5EF4-FFF2-40B4-BE49-F238E27FC236}">
                <a16:creationId xmlns:a16="http://schemas.microsoft.com/office/drawing/2014/main" xmlns="" id="{0526D8F5-792F-96D5-4D3A-F1B5879A13E2}"/>
              </a:ext>
            </a:extLst>
          </p:cNvPr>
          <p:cNvSpPr/>
          <p:nvPr/>
        </p:nvSpPr>
        <p:spPr>
          <a:xfrm>
            <a:off x="8937491" y="4398403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5" name="원형: 비어 있음 49">
            <a:extLst>
              <a:ext uri="{FF2B5EF4-FFF2-40B4-BE49-F238E27FC236}">
                <a16:creationId xmlns:a16="http://schemas.microsoft.com/office/drawing/2014/main" xmlns="" id="{D54D1BBC-2E7B-0BDB-4FA2-3809B09A49B9}"/>
              </a:ext>
            </a:extLst>
          </p:cNvPr>
          <p:cNvSpPr/>
          <p:nvPr/>
        </p:nvSpPr>
        <p:spPr>
          <a:xfrm>
            <a:off x="8937491" y="5300704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6" name="원형: 비어 있음 50">
            <a:extLst>
              <a:ext uri="{FF2B5EF4-FFF2-40B4-BE49-F238E27FC236}">
                <a16:creationId xmlns:a16="http://schemas.microsoft.com/office/drawing/2014/main" xmlns="" id="{58EF258C-26C1-B5F6-B1B7-30C097E13971}"/>
              </a:ext>
            </a:extLst>
          </p:cNvPr>
          <p:cNvSpPr/>
          <p:nvPr/>
        </p:nvSpPr>
        <p:spPr>
          <a:xfrm>
            <a:off x="8937491" y="6399363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원형: 비어 있음 51">
            <a:extLst>
              <a:ext uri="{FF2B5EF4-FFF2-40B4-BE49-F238E27FC236}">
                <a16:creationId xmlns:a16="http://schemas.microsoft.com/office/drawing/2014/main" xmlns="" id="{3004D9AA-6CF1-3A02-DEF1-3B75302FDB1C}"/>
              </a:ext>
            </a:extLst>
          </p:cNvPr>
          <p:cNvSpPr/>
          <p:nvPr/>
        </p:nvSpPr>
        <p:spPr>
          <a:xfrm>
            <a:off x="8937491" y="7456649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8" name="원형: 비어 있음 52">
            <a:extLst>
              <a:ext uri="{FF2B5EF4-FFF2-40B4-BE49-F238E27FC236}">
                <a16:creationId xmlns:a16="http://schemas.microsoft.com/office/drawing/2014/main" xmlns="" id="{6889314B-137E-B18F-FF4F-DC6DD2D4CE1A}"/>
              </a:ext>
            </a:extLst>
          </p:cNvPr>
          <p:cNvSpPr/>
          <p:nvPr/>
        </p:nvSpPr>
        <p:spPr>
          <a:xfrm>
            <a:off x="8937491" y="8359741"/>
            <a:ext cx="216781" cy="155457"/>
          </a:xfrm>
          <a:prstGeom prst="donu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6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요약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개체관계도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(ERD)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2" name="Picture 2" descr="E:\은교\kosta\팀프로젝트2(final)\ppt\db다이어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5554"/>
            <a:ext cx="14381892" cy="89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91292" y="87249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-윤고딕360" panose="02030504000101010101" pitchFamily="18" charset="-127"/>
                <a:ea typeface="-윤고딕360" panose="02030504000101010101" pitchFamily="18" charset="-127"/>
              </a:rPr>
              <a:t>12 TABLE</a:t>
            </a:r>
            <a:endParaRPr lang="ko-KR" altLang="en-US" sz="4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9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요약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구조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00500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9817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USER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09" y="2476884"/>
            <a:ext cx="16002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390" y="6049383"/>
            <a:ext cx="1638300" cy="163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4059" y="4203796"/>
            <a:ext cx="19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DISEASE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47840" y="7840089"/>
            <a:ext cx="156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DRUG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43731">
            <a:off x="3738046" y="3465253"/>
            <a:ext cx="1328493" cy="13284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6952" flipV="1">
            <a:off x="4957448" y="5764979"/>
            <a:ext cx="1328493" cy="13284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390" y="2612738"/>
            <a:ext cx="1328493" cy="13284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2304" y="2213456"/>
            <a:ext cx="1891185" cy="18911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34067" y="2961800"/>
            <a:ext cx="19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RECIPE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050" name="Picture 2" descr="기호 무료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173" y="4827889"/>
            <a:ext cx="1788872" cy="17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cons-png.flaticon.com/512/31/3133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21186" y="7254377"/>
            <a:ext cx="1445774" cy="14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6504">
            <a:off x="10844139" y="5239139"/>
            <a:ext cx="1328493" cy="132849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3756" flipV="1">
            <a:off x="10920576" y="7211983"/>
            <a:ext cx="1328493" cy="13284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468937" y="5500749"/>
            <a:ext cx="19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복용 불가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468937" y="7913033"/>
            <a:ext cx="195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복용 가능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82296" flipV="1">
            <a:off x="7413517" y="4650795"/>
            <a:ext cx="1328493" cy="13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6781800" y="4099024"/>
            <a:ext cx="108966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</a:t>
            </a:r>
            <a:r>
              <a:rPr lang="ko-KR" altLang="en-US" sz="1000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적용 기술</a:t>
            </a:r>
            <a:endParaRPr lang="ko-KR" altLang="en-US" sz="10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Object 11"/>
          <p:cNvSpPr txBox="1"/>
          <p:nvPr/>
        </p:nvSpPr>
        <p:spPr>
          <a:xfrm>
            <a:off x="-2209800" y="1790700"/>
            <a:ext cx="9982200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03.</a:t>
            </a:r>
            <a:endParaRPr lang="en-US" sz="4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5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적용 기술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6" name="Shape 102"/>
          <p:cNvGraphicFramePr/>
          <p:nvPr>
            <p:extLst>
              <p:ext uri="{D42A27DB-BD31-4B8C-83A1-F6EECF244321}">
                <p14:modId xmlns:p14="http://schemas.microsoft.com/office/powerpoint/2010/main" val="3446939606"/>
              </p:ext>
            </p:extLst>
          </p:nvPr>
        </p:nvGraphicFramePr>
        <p:xfrm>
          <a:off x="1447800" y="6362701"/>
          <a:ext cx="15158364" cy="37337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88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3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9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328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09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301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141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보유 기술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개발 환경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사용 가능 도구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4911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언어</a:t>
                      </a: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/</a:t>
                      </a:r>
                      <a:b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</a:b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 툴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JAVA </a:t>
                      </a:r>
                      <a:endParaRPr lang="en-US" sz="2200" b="0" i="0" u="none" strike="noStrike" cap="none" dirty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OS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Windows, Mac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개발도구</a:t>
                      </a:r>
                      <a:endParaRPr lang="en-US" sz="2200" b="0" i="0" u="none" strike="noStrike" cap="none" dirty="0">
                        <a:solidFill>
                          <a:schemeClr val="lt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2200" b="0" dirty="0" err="1" smtClean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Intellij</a:t>
                      </a:r>
                      <a:r>
                        <a:rPr lang="en-US" altLang="ko-KR" sz="2200" b="0" dirty="0" smtClean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en-US" altLang="ko-KR" sz="22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Gradle</a:t>
                      </a:r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STS4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49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HTML,CSS(</a:t>
                      </a:r>
                      <a:r>
                        <a:rPr lang="en-US" altLang="ko-KR" sz="22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BootStrap</a:t>
                      </a:r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Service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Apache Tomcat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형상</a:t>
                      </a: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관리</a:t>
                      </a:r>
                      <a:endParaRPr lang="en-US" sz="2200" b="0" i="0" u="none" strike="noStrike" cap="none" dirty="0">
                        <a:solidFill>
                          <a:schemeClr val="lt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Git, Github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9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Javascript</a:t>
                      </a: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en-US" sz="2200" b="0" i="0" u="none" strike="noStrike" cap="none" baseline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JQuery</a:t>
                      </a:r>
                      <a:r>
                        <a:rPr lang="en-US" sz="2200" b="0" i="0" u="none" strike="noStrike" cap="none" dirty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, Ajax 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Framework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altLang="ko-KR" sz="22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SpringBoot</a:t>
                      </a:r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, </a:t>
                      </a:r>
                      <a:r>
                        <a:rPr lang="en-US" altLang="ko-KR" sz="22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MyBatis</a:t>
                      </a:r>
                      <a:endParaRPr lang="en-US" altLang="ko-KR" sz="22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문서</a:t>
                      </a:r>
                      <a:r>
                        <a:rPr lang="en-US" sz="2200" b="0" i="0" u="none" strike="noStrike" cap="none" dirty="0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관리</a:t>
                      </a:r>
                      <a:endParaRPr lang="en-US" sz="2200" b="0" i="0" u="none" strike="noStrike" cap="none" dirty="0">
                        <a:solidFill>
                          <a:schemeClr val="lt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Presentation</a:t>
                      </a: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49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lang="en-US" sz="2200" b="0" i="0" u="none" strike="noStrike" cap="none" dirty="0">
                        <a:solidFill>
                          <a:schemeClr val="lt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altLang="ko-KR" sz="2200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dbdiagram.io</a:t>
                      </a:r>
                      <a:endParaRPr lang="en-US" sz="2200" b="0" i="0" u="none" strike="noStrike" cap="none" dirty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chemeClr val="lt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  <a:cs typeface="Arial"/>
                          <a:sym typeface="Arial"/>
                        </a:rPr>
                        <a:t>데이터베이스</a:t>
                      </a:r>
                      <a:endParaRPr lang="en-US" sz="2200" b="0" i="0" u="none" strike="noStrike" cap="none" dirty="0">
                        <a:solidFill>
                          <a:schemeClr val="lt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Arial"/>
                          <a:sym typeface="Arial"/>
                        </a:rPr>
                        <a:t>Oracle 11g, </a:t>
                      </a:r>
                      <a:r>
                        <a:rPr lang="en-US" altLang="ko-KR" sz="2200" b="0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Dbeaver</a:t>
                      </a:r>
                      <a:endParaRPr lang="en-US" altLang="ko-KR" sz="2200" b="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Shape 106">
            <a:extLst>
              <a:ext uri="{FF2B5EF4-FFF2-40B4-BE49-F238E27FC236}">
                <a16:creationId xmlns:a16="http://schemas.microsoft.com/office/drawing/2014/main" xmlns="" id="{54454FED-EA51-2273-7A73-CDA59E9FDE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1629" y="3134431"/>
            <a:ext cx="2760819" cy="141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9">
            <a:extLst>
              <a:ext uri="{FF2B5EF4-FFF2-40B4-BE49-F238E27FC236}">
                <a16:creationId xmlns:a16="http://schemas.microsoft.com/office/drawing/2014/main" xmlns="" id="{2F9E56F1-BEA7-941C-38D4-F3D45098BE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0032" y="1561693"/>
            <a:ext cx="1719180" cy="1604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Shape 110">
            <a:extLst>
              <a:ext uri="{FF2B5EF4-FFF2-40B4-BE49-F238E27FC236}">
                <a16:creationId xmlns:a16="http://schemas.microsoft.com/office/drawing/2014/main" xmlns="" id="{3D03F893-0C3D-781F-B1BE-852B0F39DABC}"/>
              </a:ext>
            </a:extLst>
          </p:cNvPr>
          <p:cNvGrpSpPr/>
          <p:nvPr/>
        </p:nvGrpSpPr>
        <p:grpSpPr>
          <a:xfrm>
            <a:off x="2204364" y="4665057"/>
            <a:ext cx="4979649" cy="1546258"/>
            <a:chOff x="114528" y="2871801"/>
            <a:chExt cx="3564126" cy="1185647"/>
          </a:xfrm>
        </p:grpSpPr>
        <p:pic>
          <p:nvPicPr>
            <p:cNvPr id="10" name="Shape 111">
              <a:extLst>
                <a:ext uri="{FF2B5EF4-FFF2-40B4-BE49-F238E27FC236}">
                  <a16:creationId xmlns:a16="http://schemas.microsoft.com/office/drawing/2014/main" xmlns="" id="{C1396C26-B81D-CE54-F5A3-E52D4096C28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9769" b="19610"/>
            <a:stretch/>
          </p:blipFill>
          <p:spPr>
            <a:xfrm>
              <a:off x="114528" y="2999257"/>
              <a:ext cx="2600724" cy="1051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112">
              <a:extLst>
                <a:ext uri="{FF2B5EF4-FFF2-40B4-BE49-F238E27FC236}">
                  <a16:creationId xmlns:a16="http://schemas.microsoft.com/office/drawing/2014/main" xmlns="" id="{049EC06C-9871-F609-0442-AB2815C104A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93007" y="2871801"/>
              <a:ext cx="1185647" cy="11856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2" descr="E:\은교\kosta\팀프로젝트2(final)\ppt\사용 기술\jquery.jpg">
            <a:extLst>
              <a:ext uri="{FF2B5EF4-FFF2-40B4-BE49-F238E27FC236}">
                <a16:creationId xmlns:a16="http://schemas.microsoft.com/office/drawing/2014/main" xmlns="" id="{E548AE17-5858-36DF-5B9F-85BCBE92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7" b="29858"/>
          <a:stretch/>
        </p:blipFill>
        <p:spPr bwMode="auto">
          <a:xfrm>
            <a:off x="5574341" y="1651477"/>
            <a:ext cx="3265735" cy="12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은교\kosta\팀프로젝트2(final)\ppt\사용 기술\dbeaver.png">
            <a:extLst>
              <a:ext uri="{FF2B5EF4-FFF2-40B4-BE49-F238E27FC236}">
                <a16:creationId xmlns:a16="http://schemas.microsoft.com/office/drawing/2014/main" xmlns="" id="{0B92670E-3588-F793-4901-F4B20C41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43" y="4656283"/>
            <a:ext cx="3312123" cy="154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:\은교\kosta\팀프로젝트2(final)\ppt\사용 기술\html_css_js.png">
            <a:extLst>
              <a:ext uri="{FF2B5EF4-FFF2-40B4-BE49-F238E27FC236}">
                <a16:creationId xmlns:a16="http://schemas.microsoft.com/office/drawing/2014/main" xmlns="" id="{935B0C95-5A72-4D58-BAAF-0FA35960E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13895" r="2310" b="17151"/>
          <a:stretch/>
        </p:blipFill>
        <p:spPr bwMode="auto">
          <a:xfrm>
            <a:off x="2387161" y="1149861"/>
            <a:ext cx="2836150" cy="199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E:\은교\kosta\팀프로젝트2(final)\ppt\사용 기술\springboot.png">
            <a:extLst>
              <a:ext uri="{FF2B5EF4-FFF2-40B4-BE49-F238E27FC236}">
                <a16:creationId xmlns:a16="http://schemas.microsoft.com/office/drawing/2014/main" xmlns="" id="{CE806345-46B1-7FAA-5478-BE435927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28" y="3166966"/>
            <a:ext cx="4049878" cy="16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E:\은교\kosta\팀프로젝트2(final)\ppt\사용 기술\MyBatis.jpg">
            <a:extLst>
              <a:ext uri="{FF2B5EF4-FFF2-40B4-BE49-F238E27FC236}">
                <a16:creationId xmlns:a16="http://schemas.microsoft.com/office/drawing/2014/main" xmlns="" id="{EB6C0CC4-9995-3A0B-C5D2-AF144CE8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r="9761" b="11179"/>
          <a:stretch/>
        </p:blipFill>
        <p:spPr bwMode="auto">
          <a:xfrm>
            <a:off x="13450078" y="3144476"/>
            <a:ext cx="2355327" cy="17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E:\은교\kosta\팀프로젝트2(final)\ppt\사용 기술\aws.png">
            <a:extLst>
              <a:ext uri="{FF2B5EF4-FFF2-40B4-BE49-F238E27FC236}">
                <a16:creationId xmlns:a16="http://schemas.microsoft.com/office/drawing/2014/main" xmlns="" id="{E2D1F1C1-C059-F242-6178-B0A1E402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9" t="11569" r="17298" b="13011"/>
          <a:stretch/>
        </p:blipFill>
        <p:spPr bwMode="auto">
          <a:xfrm>
            <a:off x="11737961" y="5039347"/>
            <a:ext cx="2308520" cy="13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E:\은교\kosta\팀프로젝트2(final)\ppt\사용 기술\gradle.png">
            <a:extLst>
              <a:ext uri="{FF2B5EF4-FFF2-40B4-BE49-F238E27FC236}">
                <a16:creationId xmlns:a16="http://schemas.microsoft.com/office/drawing/2014/main" xmlns="" id="{4339D29B-0224-FDC8-9519-2E13B8647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r="7327" b="8922"/>
          <a:stretch/>
        </p:blipFill>
        <p:spPr bwMode="auto">
          <a:xfrm>
            <a:off x="9849770" y="3257277"/>
            <a:ext cx="3421957" cy="117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E:\은교\kosta\팀프로젝트2(final)\ppt\사용 기술\타임리프.png">
            <a:extLst>
              <a:ext uri="{FF2B5EF4-FFF2-40B4-BE49-F238E27FC236}">
                <a16:creationId xmlns:a16="http://schemas.microsoft.com/office/drawing/2014/main" xmlns="" id="{402EC868-8D96-B5C3-9A23-215C8C457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1" b="22816"/>
          <a:stretch/>
        </p:blipFill>
        <p:spPr bwMode="auto">
          <a:xfrm>
            <a:off x="11167256" y="1569688"/>
            <a:ext cx="4905508" cy="14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7620000" y="4099024"/>
            <a:ext cx="103632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</a:t>
            </a:r>
            <a:r>
              <a:rPr lang="ko-KR" altLang="en-US" sz="10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소개</a:t>
            </a:r>
            <a:endParaRPr lang="ko-KR" altLang="en-US" sz="10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Object 11"/>
          <p:cNvSpPr txBox="1"/>
          <p:nvPr/>
        </p:nvSpPr>
        <p:spPr>
          <a:xfrm>
            <a:off x="-2209800" y="1790700"/>
            <a:ext cx="9982200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04.</a:t>
            </a:r>
            <a:endParaRPr lang="en-US" sz="4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0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930EA1B-0B87-BF9B-AB44-E90CB54DD5E8}"/>
              </a:ext>
            </a:extLst>
          </p:cNvPr>
          <p:cNvGrpSpPr/>
          <p:nvPr/>
        </p:nvGrpSpPr>
        <p:grpSpPr>
          <a:xfrm>
            <a:off x="914400" y="2628900"/>
            <a:ext cx="5566470" cy="2363373"/>
            <a:chOff x="478905" y="1305101"/>
            <a:chExt cx="3710979" cy="1575582"/>
          </a:xfrm>
        </p:grpSpPr>
        <p:grpSp>
          <p:nvGrpSpPr>
            <p:cNvPr id="159" name="그룹"/>
            <p:cNvGrpSpPr/>
            <p:nvPr/>
          </p:nvGrpSpPr>
          <p:grpSpPr>
            <a:xfrm>
              <a:off x="663140" y="1527320"/>
              <a:ext cx="3526744" cy="1353363"/>
              <a:chOff x="245590" y="-34402"/>
              <a:chExt cx="8303442" cy="3608973"/>
            </a:xfrm>
          </p:grpSpPr>
          <p:sp>
            <p:nvSpPr>
              <p:cNvPr id="155" name="강재원"/>
              <p:cNvSpPr txBox="1"/>
              <p:nvPr/>
            </p:nvSpPr>
            <p:spPr>
              <a:xfrm>
                <a:off x="245590" y="2702421"/>
                <a:ext cx="2147100" cy="8721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>
                <a:lvl1pPr>
                  <a:defRPr sz="5000">
                    <a:solidFill>
                      <a:srgbClr val="000000"/>
                    </a:solidFill>
                    <a:latin typeface="배달의민족 한나체 Air OTF"/>
                    <a:ea typeface="배달의민족 한나체 Air OTF"/>
                    <a:cs typeface="배달의민족 한나체 Air OTF"/>
                    <a:sym typeface="배달의민족 한나체 Air OTF"/>
                  </a:defRPr>
                </a:lvl1pPr>
              </a:lstStyle>
              <a:p>
                <a:r>
                  <a:rPr sz="2813" dirty="0" err="1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강재원</a:t>
                </a:r>
                <a:endParaRPr sz="2813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58" name="Drug : 검색, 리스트, 조회…"/>
              <p:cNvSpPr txBox="1"/>
              <p:nvPr/>
            </p:nvSpPr>
            <p:spPr>
              <a:xfrm>
                <a:off x="2533978" y="-34402"/>
                <a:ext cx="6015054" cy="28931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/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Drug 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검색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복용 가능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불가 리스트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페이징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상세조회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Drug Cart 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찜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–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약 리스트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MyPage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즐겨찾기 리스트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약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AFE0756-521A-EA4D-896B-56CE31C6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05" y="1305101"/>
              <a:ext cx="1156188" cy="115618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2F80B96-E244-22FE-CF9B-2DBA96B24A99}"/>
              </a:ext>
            </a:extLst>
          </p:cNvPr>
          <p:cNvGrpSpPr/>
          <p:nvPr/>
        </p:nvGrpSpPr>
        <p:grpSpPr>
          <a:xfrm>
            <a:off x="6201557" y="2699525"/>
            <a:ext cx="5729964" cy="2364753"/>
            <a:chOff x="4708717" y="1260897"/>
            <a:chExt cx="3819976" cy="1576502"/>
          </a:xfrm>
        </p:grpSpPr>
        <p:grpSp>
          <p:nvGrpSpPr>
            <p:cNvPr id="164" name="그룹"/>
            <p:cNvGrpSpPr/>
            <p:nvPr/>
          </p:nvGrpSpPr>
          <p:grpSpPr>
            <a:xfrm>
              <a:off x="4894925" y="1613920"/>
              <a:ext cx="3633768" cy="1223479"/>
              <a:chOff x="163048" y="279231"/>
              <a:chExt cx="8825450" cy="3262605"/>
            </a:xfrm>
          </p:grpSpPr>
          <p:sp>
            <p:nvSpPr>
              <p:cNvPr id="160" name="김은교"/>
              <p:cNvSpPr txBox="1"/>
              <p:nvPr/>
            </p:nvSpPr>
            <p:spPr>
              <a:xfrm>
                <a:off x="163048" y="2669688"/>
                <a:ext cx="2213906" cy="872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>
                <a:lvl1pPr>
                  <a:defRPr sz="5000">
                    <a:solidFill>
                      <a:srgbClr val="000000"/>
                    </a:solidFill>
                    <a:latin typeface="배달의민족 한나체 Air OTF"/>
                    <a:ea typeface="배달의민족 한나체 Air OTF"/>
                    <a:cs typeface="배달의민족 한나체 Air OTF"/>
                    <a:sym typeface="배달의민족 한나체 Air OTF"/>
                  </a:defRPr>
                </a:lvl1pPr>
              </a:lstStyle>
              <a:p>
                <a:r>
                  <a:rPr sz="2813" dirty="0" err="1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김은교</a:t>
                </a:r>
                <a:endParaRPr sz="2813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63" name="User : 로그인, 회원가입…"/>
              <p:cNvSpPr txBox="1"/>
              <p:nvPr/>
            </p:nvSpPr>
            <p:spPr>
              <a:xfrm>
                <a:off x="2683774" y="279231"/>
                <a:ext cx="6304724" cy="21954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/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User : </a:t>
                </a:r>
                <a:r>
                  <a:rPr lang="en-US" altLang="ko-KR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Seucurity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일반 로그인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회원가입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필수 항목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MyPage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회원정보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수정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E5A43A6-CBD3-CA6E-28C3-762E7001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717" y="1260897"/>
              <a:ext cx="1205005" cy="120500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5B4266-DD7B-7B5F-B405-8E863B59151D}"/>
              </a:ext>
            </a:extLst>
          </p:cNvPr>
          <p:cNvGrpSpPr/>
          <p:nvPr/>
        </p:nvGrpSpPr>
        <p:grpSpPr>
          <a:xfrm>
            <a:off x="11770391" y="2628899"/>
            <a:ext cx="6789660" cy="2363375"/>
            <a:chOff x="4746176" y="2957249"/>
            <a:chExt cx="4526440" cy="1575583"/>
          </a:xfrm>
        </p:grpSpPr>
        <p:grpSp>
          <p:nvGrpSpPr>
            <p:cNvPr id="169" name="그룹"/>
            <p:cNvGrpSpPr/>
            <p:nvPr/>
          </p:nvGrpSpPr>
          <p:grpSpPr>
            <a:xfrm>
              <a:off x="4909113" y="3237859"/>
              <a:ext cx="4363503" cy="1294973"/>
              <a:chOff x="215882" y="-8853"/>
              <a:chExt cx="10443494" cy="3453259"/>
            </a:xfrm>
          </p:grpSpPr>
          <p:sp>
            <p:nvSpPr>
              <p:cNvPr id="165" name="김태욱"/>
              <p:cNvSpPr/>
              <p:nvPr/>
            </p:nvSpPr>
            <p:spPr>
              <a:xfrm>
                <a:off x="215882" y="2572257"/>
                <a:ext cx="2074867" cy="872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>
                <a:lvl1pPr>
                  <a:defRPr sz="5000">
                    <a:solidFill>
                      <a:srgbClr val="000000"/>
                    </a:solidFill>
                    <a:latin typeface="배달의민족 한나체 Air OTF"/>
                    <a:ea typeface="배달의민족 한나체 Air OTF"/>
                    <a:cs typeface="배달의민족 한나체 Air OTF"/>
                    <a:sym typeface="배달의민족 한나체 Air OTF"/>
                  </a:defRPr>
                </a:lvl1pPr>
              </a:lstStyle>
              <a:p>
                <a:r>
                  <a:rPr sz="2813" dirty="0" err="1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김태욱</a:t>
                </a:r>
                <a:endParaRPr sz="2813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68" name="Recipe : 작성, 검색, 리스트, 조회…"/>
              <p:cNvSpPr/>
              <p:nvPr/>
            </p:nvSpPr>
            <p:spPr>
              <a:xfrm>
                <a:off x="2593102" y="-8853"/>
                <a:ext cx="8066274" cy="3447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/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Recipe 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검색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리스트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페이징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상세조회</a:t>
                </a:r>
              </a:p>
              <a:p>
                <a:pPr lvl="2">
                  <a:lnSpc>
                    <a:spcPct val="150000"/>
                  </a:lnSpc>
                  <a:buSzPct val="100000"/>
                  <a:defRPr sz="2500"/>
                </a:pP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글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작성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수정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삭제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-윤고딕320" panose="02030504000101010101" pitchFamily="18" charset="-127"/>
                  <a:buChar char="-"/>
                  <a:defRPr sz="2500"/>
                </a:pP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Recipe Cart :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찜 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– </a:t>
                </a:r>
                <a:r>
                  <a:rPr lang="ko-KR" altLang="en-US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리스트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MyPage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즐겨찾기 리스트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</a:p>
              <a:p>
                <a:pPr lvl="2">
                  <a:lnSpc>
                    <a:spcPct val="150000"/>
                  </a:lnSpc>
                  <a:buSzPct val="100000"/>
                  <a:defRPr sz="2500"/>
                </a:pPr>
                <a:endParaRPr lang="ko-KR" altLang="en-US" sz="1350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34E89107-BB89-1722-2388-B7B75893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176" y="2957249"/>
              <a:ext cx="1156188" cy="115618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38FCDA9-54F0-D74E-0AD9-3B43E11DB134}"/>
              </a:ext>
            </a:extLst>
          </p:cNvPr>
          <p:cNvGrpSpPr/>
          <p:nvPr/>
        </p:nvGrpSpPr>
        <p:grpSpPr>
          <a:xfrm>
            <a:off x="2498249" y="6241823"/>
            <a:ext cx="6400798" cy="2321093"/>
            <a:chOff x="383818" y="3020368"/>
            <a:chExt cx="4267198" cy="1547395"/>
          </a:xfrm>
        </p:grpSpPr>
        <p:grpSp>
          <p:nvGrpSpPr>
            <p:cNvPr id="179" name="그룹"/>
            <p:cNvGrpSpPr/>
            <p:nvPr/>
          </p:nvGrpSpPr>
          <p:grpSpPr>
            <a:xfrm>
              <a:off x="574237" y="3163234"/>
              <a:ext cx="4076779" cy="1404529"/>
              <a:chOff x="158212" y="-251416"/>
              <a:chExt cx="9451458" cy="3745408"/>
            </a:xfrm>
          </p:grpSpPr>
          <p:sp>
            <p:nvSpPr>
              <p:cNvPr id="175" name="김수린"/>
              <p:cNvSpPr txBox="1"/>
              <p:nvPr/>
            </p:nvSpPr>
            <p:spPr>
              <a:xfrm>
                <a:off x="158212" y="2621844"/>
                <a:ext cx="2223578" cy="872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>
                <a:lvl1pPr>
                  <a:defRPr sz="5000">
                    <a:solidFill>
                      <a:srgbClr val="000000"/>
                    </a:solidFill>
                    <a:latin typeface="배달의민족 한나체 Air OTF"/>
                    <a:ea typeface="배달의민족 한나체 Air OTF"/>
                    <a:cs typeface="배달의민족 한나체 Air OTF"/>
                    <a:sym typeface="배달의민족 한나체 Air OTF"/>
                  </a:defRPr>
                </a:lvl1pPr>
              </a:lstStyle>
              <a:p>
                <a:r>
                  <a:rPr sz="2813" dirty="0" err="1" smtClean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김수린</a:t>
                </a:r>
                <a:endParaRPr sz="2813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78" name="- Drug : 상비약 리스트…"/>
              <p:cNvSpPr txBox="1"/>
              <p:nvPr/>
            </p:nvSpPr>
            <p:spPr>
              <a:xfrm>
                <a:off x="2753987" y="-251416"/>
                <a:ext cx="6855683" cy="3590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-윤고딕320" panose="02030504000101010101" pitchFamily="18" charset="-127"/>
                  <a:buChar char="-"/>
                  <a:defRPr sz="2500"/>
                </a:pP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Drug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상비약 리스트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약 관리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상비약 관리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       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사용자 위치 기반 주변 약국 표시</a:t>
                </a:r>
              </a:p>
              <a:p>
                <a:pPr>
                  <a:lnSpc>
                    <a:spcPct val="150000"/>
                  </a:lnSpc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 </a:t>
                </a:r>
                <a:r>
                  <a:rPr lang="en-US" altLang="ko-KR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MyPage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질병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관리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약 관리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 User 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휴대폰 본인인증</a:t>
                </a:r>
              </a:p>
              <a:p>
                <a:pPr>
                  <a:lnSpc>
                    <a:spcPct val="150000"/>
                  </a:lnSpc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-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데이터 </a:t>
                </a:r>
                <a:r>
                  <a:rPr lang="ko-KR" altLang="en-US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크롤링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9F515E56-2E03-BB46-D50B-3C9735BD7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18" y="3020368"/>
              <a:ext cx="1205005" cy="120500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3EE6BCC-F9CA-89E9-34B3-84FE4FA8E889}"/>
              </a:ext>
            </a:extLst>
          </p:cNvPr>
          <p:cNvGrpSpPr/>
          <p:nvPr/>
        </p:nvGrpSpPr>
        <p:grpSpPr>
          <a:xfrm>
            <a:off x="9297148" y="6237276"/>
            <a:ext cx="6552452" cy="2491280"/>
            <a:chOff x="287539" y="4742701"/>
            <a:chExt cx="4368301" cy="1660853"/>
          </a:xfrm>
        </p:grpSpPr>
        <p:grpSp>
          <p:nvGrpSpPr>
            <p:cNvPr id="174" name="그룹"/>
            <p:cNvGrpSpPr/>
            <p:nvPr/>
          </p:nvGrpSpPr>
          <p:grpSpPr>
            <a:xfrm>
              <a:off x="446353" y="4795421"/>
              <a:ext cx="4209487" cy="1608133"/>
              <a:chOff x="8353" y="-464081"/>
              <a:chExt cx="9024773" cy="4288349"/>
            </a:xfrm>
          </p:grpSpPr>
          <p:sp>
            <p:nvSpPr>
              <p:cNvPr id="170" name="이수정"/>
              <p:cNvSpPr txBox="1"/>
              <p:nvPr/>
            </p:nvSpPr>
            <p:spPr>
              <a:xfrm>
                <a:off x="8353" y="2621842"/>
                <a:ext cx="2269299" cy="872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>
                <a:lvl1pPr>
                  <a:defRPr sz="5000">
                    <a:solidFill>
                      <a:srgbClr val="000000"/>
                    </a:solidFill>
                    <a:latin typeface="배달의민족 한나체 Air OTF"/>
                    <a:ea typeface="배달의민족 한나체 Air OTF"/>
                    <a:cs typeface="배달의민족 한나체 Air OTF"/>
                    <a:sym typeface="배달의민족 한나체 Air OTF"/>
                  </a:defRPr>
                </a:lvl1pPr>
              </a:lstStyle>
              <a:p>
                <a:r>
                  <a:rPr sz="2813" dirty="0" err="1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이수정</a:t>
                </a:r>
                <a:endParaRPr sz="2813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73" name="User (SNS 로그인, 회원가입)…"/>
              <p:cNvSpPr txBox="1"/>
              <p:nvPr/>
            </p:nvSpPr>
            <p:spPr>
              <a:xfrm>
                <a:off x="2797882" y="-464081"/>
                <a:ext cx="6235244" cy="4288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8575" tIns="28575" rIns="28575" bIns="28575" numCol="1" anchor="ctr">
                <a:spAutoFit/>
              </a:bodyPr>
              <a:lstStyle/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User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SNS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로그인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회원가입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선택 항목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FontTx/>
                  <a:buChar char="-"/>
                  <a:defRPr sz="2500"/>
                </a:pPr>
                <a:r>
                  <a:rPr lang="en-US" altLang="ko-KR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MyPage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회원정보 수정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Admin Page :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회원관리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,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댓글 관리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Recipe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: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레시피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1700" dirty="0" err="1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댓글</a:t>
                </a:r>
                <a:r>
                  <a:rPr lang="en-US" altLang="ko-KR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</a:t>
                </a:r>
                <a:r>
                  <a:rPr lang="ko-KR" altLang="en-US" sz="1700" dirty="0" smtClean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추천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en-US" altLang="ko-KR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AWS </a:t>
                </a: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서버 연결</a:t>
                </a:r>
              </a:p>
              <a:p>
                <a:pPr marL="360947" indent="-360947">
                  <a:lnSpc>
                    <a:spcPct val="150000"/>
                  </a:lnSpc>
                  <a:buSzPct val="100000"/>
                  <a:buChar char="-"/>
                  <a:defRPr sz="2500"/>
                </a:pPr>
                <a:r>
                  <a:rPr lang="ko-KR" altLang="en-US" sz="17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데이터 </a:t>
                </a:r>
                <a:r>
                  <a:rPr lang="ko-KR" altLang="en-US" sz="1700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크롤링</a:t>
                </a:r>
                <a:endParaRPr lang="ko-KR" altLang="en-US" sz="1700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0D4F5CDD-69DA-0DF6-795F-395FB037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39" y="4742701"/>
              <a:ext cx="1205005" cy="1205005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팀원 소개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837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메인화면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5900"/>
            <a:ext cx="1782443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메인화면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85900"/>
            <a:ext cx="18211800" cy="74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구성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81600" y="4991422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관리자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11488" y="4991422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일반 </a:t>
            </a:r>
            <a:r>
              <a:rPr lang="ko-KR" altLang="en-US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사용자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3" name="Picture 2" descr="C:\Users\mw052\Downloads\manage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42" y="1866900"/>
            <a:ext cx="2888482" cy="27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mw052\Downloads\memb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548" y="2099907"/>
            <a:ext cx="2647252" cy="2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8919898" y="6389461"/>
            <a:ext cx="4222284" cy="466013"/>
            <a:chOff x="4874495" y="5013176"/>
            <a:chExt cx="1929753" cy="288032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4874495" y="5013176"/>
              <a:ext cx="0" cy="288032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831913" y="5013176"/>
              <a:ext cx="0" cy="288032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804248" y="5013176"/>
              <a:ext cx="0" cy="288032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874495" y="5013176"/>
              <a:ext cx="1929753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8208703" y="7030874"/>
            <a:ext cx="1423915" cy="932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비회원</a:t>
            </a:r>
            <a:endParaRPr lang="en-US" altLang="ko-KR" sz="2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306589" y="7030874"/>
            <a:ext cx="1423915" cy="932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</a:t>
            </a:r>
            <a:endParaRPr lang="en-US" altLang="ko-KR" sz="2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923540" y="7009163"/>
            <a:ext cx="2935460" cy="932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소셜</a:t>
            </a:r>
            <a:r>
              <a:rPr lang="en-US" altLang="ko-KR" sz="2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로그인</a:t>
            </a:r>
            <a:r>
              <a:rPr lang="en-US" altLang="ko-KR" sz="2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</a:t>
            </a:r>
            <a:endParaRPr lang="en-US" altLang="ko-KR" sz="2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0" name="Picture 4" descr="C:\STSworkspace\Team\FDProject\src\main\resources\static\assets\img\googl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1315430" y="8039100"/>
            <a:ext cx="1216219" cy="11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STSworkspace\Team\FDProject\src\main\resources\static\assets\img\naver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721" y="8039100"/>
            <a:ext cx="1213378" cy="11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C:\STSworkspace\Team\FDProject\src\main\resources\static\assets\img\kakao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362" y="8070724"/>
            <a:ext cx="1180638" cy="11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비회원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15200" y="2161563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약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15200" y="4113470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레시피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15200" y="6105572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상비약 리스트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61857" y="2440593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약 리스트 확인 및 검색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38057" y="434865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리스트 확인 및 검색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73359" y="6340752"/>
            <a:ext cx="775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상비약 리스트 확인 및 사용자 기반 주변 </a:t>
            </a:r>
            <a:r>
              <a:rPr lang="ko-KR" altLang="en-US" sz="240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편의점 확인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48688" y="6362700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비회원</a:t>
            </a: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9" name="Picture 3" descr="C:\Users\mw052\Downloads\memb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29759"/>
            <a:ext cx="2647252" cy="2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315200" y="8097674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내 주변 약국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61857" y="8329446"/>
            <a:ext cx="775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기반 주변 약국 확인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8"/>
          <a:stretch/>
        </p:blipFill>
        <p:spPr>
          <a:xfrm>
            <a:off x="1447800" y="1790700"/>
            <a:ext cx="15036666" cy="7772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8" y="1652027"/>
            <a:ext cx="16501122" cy="7971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063" y="1148456"/>
            <a:ext cx="14608591" cy="8475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269" y="1332405"/>
            <a:ext cx="14808289" cy="8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회원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66800" y="6362700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회원</a:t>
            </a: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MEMBER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9" name="Picture 3" descr="C:\Users\mw052\Downloads\memb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12" y="3529759"/>
            <a:ext cx="2647252" cy="2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434" y="1706720"/>
            <a:ext cx="7861612" cy="7162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3193"/>
            <a:ext cx="6096000" cy="32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061857" y="8329446"/>
            <a:ext cx="775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질병 기반 </a:t>
            </a:r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추천 및 회원 공유 </a:t>
            </a:r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작성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회원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48688" y="6362700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회원</a:t>
            </a: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MEMBER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9" name="Picture 3" descr="C:\Users\mw052\Downloads\memb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29759"/>
            <a:ext cx="2647252" cy="25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15200" y="2161563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상세조회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15200" y="4113470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질병 관리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15200" y="6105572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약 관리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1857" y="2440593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약</a:t>
            </a:r>
            <a:r>
              <a:rPr lang="en-US" altLang="ko-KR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상세 조회 및 찜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38057" y="434865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기반 질병 관리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3359" y="6340752"/>
            <a:ext cx="775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기반 약 관리 가능</a:t>
            </a: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복용 금지 약 </a:t>
            </a:r>
            <a:r>
              <a:rPr lang="en-US" altLang="ko-KR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복용 가능 약</a:t>
            </a:r>
            <a:r>
              <a:rPr lang="en-US" altLang="ko-KR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315200" y="8097674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레시피</a:t>
            </a:r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추천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80" y="1567388"/>
            <a:ext cx="10862730" cy="77407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7EE8CBF-98C0-5410-4D05-78ABCBAFE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09" y="1526913"/>
            <a:ext cx="9982200" cy="81983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6E227F1B-3082-612D-8DAC-B5D2FA36D1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19126"/>
            <a:ext cx="13537127" cy="8363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1278873"/>
            <a:ext cx="13864353" cy="8694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7" y="1198469"/>
            <a:ext cx="16750718" cy="84786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B399E0D-5360-7649-2739-F1BA0970C6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0" y="1431121"/>
            <a:ext cx="15925888" cy="85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소개 </a:t>
            </a:r>
            <a:r>
              <a:rPr lang="en-US" altLang="ko-KR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관리자</a:t>
            </a:r>
            <a:endParaRPr lang="en-US" altLang="ko-KR" sz="280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67000" y="6438900"/>
            <a:ext cx="2532912" cy="9320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관리자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ADMIN</a:t>
            </a:r>
          </a:p>
        </p:txBody>
      </p:sp>
      <p:pic>
        <p:nvPicPr>
          <p:cNvPr id="23" name="Picture 2" descr="C:\Users\mw052\Downloads\manage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42" y="3314378"/>
            <a:ext cx="2888482" cy="27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845143" y="3104491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레시피</a:t>
            </a:r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관리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845143" y="5056398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회원 관리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45143" y="7048500"/>
            <a:ext cx="2532912" cy="9320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댓글</a:t>
            </a:r>
            <a:r>
              <a:rPr lang="ko-KR" altLang="en-US" sz="2400" dirty="0" smtClean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관리</a:t>
            </a:r>
            <a:endParaRPr lang="en-US" altLang="ko-KR" sz="240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91800" y="3383521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회원 업로드 </a:t>
            </a:r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관리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68000" y="5291578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회원 정보 관리 및 삭제</a:t>
            </a:r>
            <a:r>
              <a:rPr lang="en-US" altLang="ko-KR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활동 내역 열람 가능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05247" y="728368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레시피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400" dirty="0" err="1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댓글</a:t>
            </a:r>
            <a:r>
              <a:rPr lang="ko-KR" altLang="en-US" sz="24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 관리</a:t>
            </a:r>
            <a:endParaRPr lang="en-US" altLang="ko-KR" sz="2400" dirty="0" smtClean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6B26DBD1-8D92-B3CE-D7FE-43F5E1284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5" y="1409700"/>
            <a:ext cx="9829800" cy="83251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52" y="2385239"/>
            <a:ext cx="13284046" cy="70972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84" y="2880289"/>
            <a:ext cx="16774514" cy="5123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780" y="1079052"/>
            <a:ext cx="7454977" cy="90349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1674660"/>
            <a:ext cx="12725300" cy="75350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133109" y="4229100"/>
            <a:ext cx="1173691" cy="32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7315200" y="4099024"/>
            <a:ext cx="103632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</a:t>
            </a:r>
            <a:r>
              <a:rPr lang="ko-KR" altLang="en-US" sz="10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시연</a:t>
            </a:r>
            <a:endParaRPr lang="ko-KR" altLang="en-US" sz="10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" name="Object 11"/>
          <p:cNvSpPr txBox="1"/>
          <p:nvPr/>
        </p:nvSpPr>
        <p:spPr>
          <a:xfrm>
            <a:off x="-2209800" y="1790700"/>
            <a:ext cx="9982200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05.</a:t>
            </a:r>
            <a:endParaRPr lang="en-US" sz="4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6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"/>
          <p:cNvSpPr txBox="1"/>
          <p:nvPr/>
        </p:nvSpPr>
        <p:spPr>
          <a:xfrm>
            <a:off x="1219200" y="2247900"/>
            <a:ext cx="7391400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END</a:t>
            </a:r>
            <a:r>
              <a:rPr lang="en-US" sz="3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.</a:t>
            </a:r>
            <a:endParaRPr lang="en-US" sz="3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" name="Object 11"/>
          <p:cNvSpPr txBox="1"/>
          <p:nvPr/>
        </p:nvSpPr>
        <p:spPr>
          <a:xfrm>
            <a:off x="-10732" y="6515100"/>
            <a:ext cx="12612710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500" dirty="0" smtClean="0"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THANK YOU</a:t>
            </a:r>
            <a:endParaRPr lang="en-US" sz="125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2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11201401" y="2400300"/>
            <a:ext cx="54336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선정배경</a:t>
            </a:r>
          </a:p>
        </p:txBody>
      </p:sp>
      <p:sp>
        <p:nvSpPr>
          <p:cNvPr id="25" name="Object 11"/>
          <p:cNvSpPr txBox="1"/>
          <p:nvPr/>
        </p:nvSpPr>
        <p:spPr>
          <a:xfrm>
            <a:off x="8839200" y="1790700"/>
            <a:ext cx="29626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01</a:t>
            </a:r>
            <a:endParaRPr lang="en-US" sz="12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4" name="Object 8"/>
          <p:cNvSpPr txBox="1"/>
          <p:nvPr/>
        </p:nvSpPr>
        <p:spPr>
          <a:xfrm>
            <a:off x="11201401" y="3900151"/>
            <a:ext cx="54336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</a:t>
            </a:r>
            <a:r>
              <a:rPr lang="ko-KR" altLang="en-US" sz="3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요약</a:t>
            </a:r>
            <a:endParaRPr lang="ko-KR" altLang="en-US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8839200" y="3290551"/>
            <a:ext cx="29626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02</a:t>
            </a:r>
            <a:endParaRPr lang="en-US" sz="12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6" name="Object 8"/>
          <p:cNvSpPr txBox="1"/>
          <p:nvPr/>
        </p:nvSpPr>
        <p:spPr>
          <a:xfrm>
            <a:off x="11201401" y="5304974"/>
            <a:ext cx="54336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</a:t>
            </a:r>
            <a:r>
              <a:rPr lang="ko-KR" altLang="en-US" sz="3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적용 기술</a:t>
            </a:r>
            <a:endParaRPr lang="ko-KR" altLang="en-US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Object 11"/>
          <p:cNvSpPr txBox="1"/>
          <p:nvPr/>
        </p:nvSpPr>
        <p:spPr>
          <a:xfrm>
            <a:off x="8839200" y="4695374"/>
            <a:ext cx="29626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03</a:t>
            </a:r>
            <a:endParaRPr lang="en-US" sz="12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60" name="Object 8"/>
          <p:cNvSpPr txBox="1"/>
          <p:nvPr/>
        </p:nvSpPr>
        <p:spPr>
          <a:xfrm>
            <a:off x="11201400" y="6804825"/>
            <a:ext cx="54336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</a:t>
            </a:r>
            <a:r>
              <a:rPr lang="ko-KR" altLang="en-US" sz="3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소개</a:t>
            </a:r>
            <a:endParaRPr lang="ko-KR" altLang="en-US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8839199" y="6195225"/>
            <a:ext cx="29626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04</a:t>
            </a:r>
            <a:endParaRPr lang="en-US" sz="12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62" name="Object 8"/>
          <p:cNvSpPr txBox="1"/>
          <p:nvPr/>
        </p:nvSpPr>
        <p:spPr>
          <a:xfrm>
            <a:off x="11201400" y="8304676"/>
            <a:ext cx="54336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</a:t>
            </a:r>
            <a:r>
              <a:rPr lang="ko-KR" altLang="en-US" sz="3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시연</a:t>
            </a:r>
            <a:endParaRPr lang="ko-KR" altLang="en-US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3" name="Object 11"/>
          <p:cNvSpPr txBox="1"/>
          <p:nvPr/>
        </p:nvSpPr>
        <p:spPr>
          <a:xfrm>
            <a:off x="8839199" y="7695076"/>
            <a:ext cx="296262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05</a:t>
            </a:r>
            <a:endParaRPr lang="en-US" sz="12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08" y="4904303"/>
            <a:ext cx="7213830" cy="1873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4028249" y="4145811"/>
            <a:ext cx="7236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ABOUT</a:t>
            </a:r>
            <a:endParaRPr lang="ko-KR" altLang="en-US" sz="4000" dirty="0"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목차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8"/>
          <p:cNvSpPr txBox="1"/>
          <p:nvPr/>
        </p:nvSpPr>
        <p:spPr>
          <a:xfrm>
            <a:off x="7010400" y="4099024"/>
            <a:ext cx="1036320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선정배경</a:t>
            </a:r>
          </a:p>
        </p:txBody>
      </p:sp>
      <p:sp>
        <p:nvSpPr>
          <p:cNvPr id="25" name="Object 11"/>
          <p:cNvSpPr txBox="1"/>
          <p:nvPr/>
        </p:nvSpPr>
        <p:spPr>
          <a:xfrm>
            <a:off x="-2209800" y="1790700"/>
            <a:ext cx="9982200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-윤고딕360" panose="02030504000101010101" pitchFamily="18" charset="-127"/>
                <a:ea typeface="-윤고딕360" panose="02030504000101010101" pitchFamily="18" charset="-127"/>
                <a:cs typeface="Gmarket Sans Bold" pitchFamily="34" charset="0"/>
              </a:rPr>
              <a:t>01.</a:t>
            </a:r>
            <a:endParaRPr lang="en-US" sz="40000" dirty="0">
              <a:solidFill>
                <a:schemeClr val="tx2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3627595" y="4487885"/>
            <a:ext cx="21992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60%</a:t>
            </a:r>
            <a:endParaRPr lang="en-US" dirty="0"/>
          </a:p>
        </p:txBody>
      </p:sp>
      <p:graphicFrame>
        <p:nvGraphicFramePr>
          <p:cNvPr id="998" name="차트 997"/>
          <p:cNvGraphicFramePr/>
          <p:nvPr>
            <p:extLst>
              <p:ext uri="{D42A27DB-BD31-4B8C-83A1-F6EECF244321}">
                <p14:modId xmlns:p14="http://schemas.microsoft.com/office/powerpoint/2010/main" val="3010182177"/>
              </p:ext>
            </p:extLst>
          </p:nvPr>
        </p:nvGraphicFramePr>
        <p:xfrm>
          <a:off x="685800" y="1620205"/>
          <a:ext cx="7696200" cy="678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99" name="TextBox 998"/>
          <p:cNvSpPr txBox="1"/>
          <p:nvPr/>
        </p:nvSpPr>
        <p:spPr>
          <a:xfrm>
            <a:off x="1298200" y="8119734"/>
            <a:ext cx="690410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2020</a:t>
            </a:r>
            <a:r>
              <a:rPr lang="ko-KR" altLang="en-US" sz="37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년 기준</a:t>
            </a:r>
            <a:endParaRPr lang="en-US" altLang="ko-KR" sz="37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외래환자 수 </a:t>
            </a:r>
            <a:r>
              <a:rPr lang="en-US" altLang="ko-KR" sz="40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840,712,005</a:t>
            </a:r>
            <a:r>
              <a:rPr lang="en-US" altLang="ko-KR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명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43" name="차트 42"/>
          <p:cNvGraphicFramePr/>
          <p:nvPr>
            <p:extLst>
              <p:ext uri="{D42A27DB-BD31-4B8C-83A1-F6EECF244321}">
                <p14:modId xmlns:p14="http://schemas.microsoft.com/office/powerpoint/2010/main" val="518166994"/>
              </p:ext>
            </p:extLst>
          </p:nvPr>
        </p:nvGraphicFramePr>
        <p:xfrm>
          <a:off x="8915400" y="2234895"/>
          <a:ext cx="8458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8915400" y="8119734"/>
            <a:ext cx="8991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2020</a:t>
            </a:r>
            <a:r>
              <a:rPr lang="ko-KR" altLang="en-US" sz="37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년 기준</a:t>
            </a:r>
            <a:endParaRPr lang="en-US" altLang="ko-KR" sz="37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급여</a:t>
            </a:r>
            <a:r>
              <a:rPr lang="en-US" altLang="ko-KR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4000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비급여</a:t>
            </a:r>
            <a:r>
              <a:rPr lang="ko-KR" altLang="en-US" sz="4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의약품 </a:t>
            </a:r>
            <a:r>
              <a:rPr lang="en-US" altLang="ko-KR" sz="4000" dirty="0" smtClean="0">
                <a:solidFill>
                  <a:schemeClr val="tx2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423,023</a:t>
            </a:r>
            <a:r>
              <a:rPr lang="ko-KR" altLang="en-US" sz="4000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억원</a:t>
            </a:r>
            <a:r>
              <a:rPr lang="ko-KR" altLang="en-US" sz="4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유통</a:t>
            </a:r>
            <a:endParaRPr lang="en-US" altLang="ko-KR" sz="4000" dirty="0" smtClean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9" y="2171700"/>
            <a:ext cx="14596926" cy="2333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200687"/>
            <a:ext cx="12038319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1" y="8069679"/>
            <a:ext cx="12037504" cy="1742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778056"/>
            <a:ext cx="12265282" cy="1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DF7F2B-1F87-6AB4-DEEE-F9DF56A5EEA5}"/>
              </a:ext>
            </a:extLst>
          </p:cNvPr>
          <p:cNvSpPr txBox="1"/>
          <p:nvPr/>
        </p:nvSpPr>
        <p:spPr>
          <a:xfrm>
            <a:off x="4084829" y="4107001"/>
            <a:ext cx="510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질병</a:t>
            </a:r>
            <a:endParaRPr lang="ko-KR" altLang="en-US" sz="20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DF7F2B-1F87-6AB4-DEEE-F9DF56A5EEA5}"/>
              </a:ext>
            </a:extLst>
          </p:cNvPr>
          <p:cNvSpPr txBox="1"/>
          <p:nvPr/>
        </p:nvSpPr>
        <p:spPr>
          <a:xfrm>
            <a:off x="11493175" y="4074344"/>
            <a:ext cx="24514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약</a:t>
            </a:r>
          </a:p>
        </p:txBody>
      </p:sp>
    </p:spTree>
    <p:extLst>
      <p:ext uri="{BB962C8B-B14F-4D97-AF65-F5344CB8AC3E}">
        <p14:creationId xmlns:p14="http://schemas.microsoft.com/office/powerpoint/2010/main" val="23181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D8E81AE-43B4-A564-8E5F-AC3B39E6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18" y="7684915"/>
            <a:ext cx="5424985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42EC3AA-EDEC-7CDE-EE3F-0CFC76FD4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18" y="5897974"/>
            <a:ext cx="6835661" cy="10663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18" y="3162300"/>
            <a:ext cx="3124200" cy="312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1400" y="7162800"/>
            <a:ext cx="371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기침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콧물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두통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인후통</a:t>
            </a:r>
            <a:endParaRPr lang="en-US" altLang="ko-KR" sz="25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1400" y="7734300"/>
            <a:ext cx="371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감기</a:t>
            </a:r>
            <a:endParaRPr lang="en-US" altLang="ko-KR" sz="25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 descr="blog.kakaocdn.net/dn/CNxUY/btqw7dnElRU/HuVZgvpT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05" y="2289071"/>
            <a:ext cx="4721225" cy="19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218" y="4381500"/>
            <a:ext cx="3048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015A458-F2D6-F119-1FCD-89794A673B14}"/>
              </a:ext>
            </a:extLst>
          </p:cNvPr>
          <p:cNvCxnSpPr/>
          <p:nvPr/>
        </p:nvCxnSpPr>
        <p:spPr>
          <a:xfrm flipV="1">
            <a:off x="608339" y="1028700"/>
            <a:ext cx="16916400" cy="38106"/>
          </a:xfrm>
          <a:prstGeom prst="line">
            <a:avLst/>
          </a:prstGeom>
          <a:ln w="38100">
            <a:solidFill>
              <a:schemeClr val="accent5">
                <a:lumMod val="75000"/>
                <a:alpha val="6392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CA7E854-D169-6D31-2483-C89199C73DC9}"/>
              </a:ext>
            </a:extLst>
          </p:cNvPr>
          <p:cNvSpPr txBox="1"/>
          <p:nvPr/>
        </p:nvSpPr>
        <p:spPr>
          <a:xfrm>
            <a:off x="608339" y="370214"/>
            <a:ext cx="723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선정배경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D8E81AE-43B4-A564-8E5F-AC3B39E6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18" y="7684915"/>
            <a:ext cx="5424985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42EC3AA-EDEC-7CDE-EE3F-0CFC76FD4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18" y="5897974"/>
            <a:ext cx="6835661" cy="10663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18" y="3162300"/>
            <a:ext cx="3124200" cy="312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1400" y="7162800"/>
            <a:ext cx="371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기침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콧물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두통</a:t>
            </a:r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500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인후통</a:t>
            </a:r>
            <a:endParaRPr lang="en-US" altLang="ko-KR" sz="25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1400" y="7734300"/>
            <a:ext cx="371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sz="25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감기</a:t>
            </a:r>
            <a:endParaRPr lang="en-US" altLang="ko-KR" sz="25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 descr="blog.kakaocdn.net/dn/CNxUY/btqw7dnElRU/HuVZgvpT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05" y="2289071"/>
            <a:ext cx="4721225" cy="19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218" y="4381500"/>
            <a:ext cx="3048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87382" y="2286000"/>
            <a:ext cx="3712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당뇨병 환자</a:t>
            </a:r>
            <a:endParaRPr lang="en-US" altLang="ko-KR" sz="3000" dirty="0" smtClean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48800" y="2286000"/>
            <a:ext cx="8075939" cy="742950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DF7F2B-1F87-6AB4-DEEE-F9DF56A5EEA5}"/>
              </a:ext>
            </a:extLst>
          </p:cNvPr>
          <p:cNvSpPr txBox="1"/>
          <p:nvPr/>
        </p:nvSpPr>
        <p:spPr>
          <a:xfrm>
            <a:off x="12498361" y="3846751"/>
            <a:ext cx="20865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?</a:t>
            </a:r>
            <a:endParaRPr lang="ko-KR" altLang="en-US" sz="22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01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571</Words>
  <Application>Microsoft Office PowerPoint</Application>
  <PresentationFormat>사용자 지정</PresentationFormat>
  <Paragraphs>191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Calibri</vt:lpstr>
      <vt:lpstr>-윤고딕340</vt:lpstr>
      <vt:lpstr>-윤고딕350</vt:lpstr>
      <vt:lpstr>Arial</vt:lpstr>
      <vt:lpstr>?? ??</vt:lpstr>
      <vt:lpstr>Noto Sans CJK KR Regular</vt:lpstr>
      <vt:lpstr>Noto Sans CJK KR Black</vt:lpstr>
      <vt:lpstr>-윤고딕320</vt:lpstr>
      <vt:lpstr>Gmarket Sans Bold</vt:lpstr>
      <vt:lpstr>-윤고딕360</vt:lpstr>
      <vt:lpstr>배달의민족 한나체 Air OTF</vt:lpstr>
      <vt:lpstr>-윤고딕330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계정</cp:lastModifiedBy>
  <cp:revision>75</cp:revision>
  <dcterms:created xsi:type="dcterms:W3CDTF">2022-07-26T20:31:33Z</dcterms:created>
  <dcterms:modified xsi:type="dcterms:W3CDTF">2022-07-27T14:51:52Z</dcterms:modified>
</cp:coreProperties>
</file>